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2773D-31F6-4728-B385-67521F9B1C38}" type="datetimeFigureOut">
              <a:rPr lang="en-IN" smtClean="0"/>
              <a:t>22-12-2025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0EC5-6429-49B0-9EBD-FBE32BD3F854}" type="slidenum">
              <a:rPr lang="en-IN" smtClean="0"/>
              <a:t>‹#›</a:t>
            </a:fld>
            <a:endParaRPr lang="en-IN"/>
          </a:p>
        </p:txBody>
      </p:sp>
    </p:spTree>
    <p:extLst>
      <p:ext uri="{BB962C8B-B14F-4D97-AF65-F5344CB8AC3E}">
        <p14:creationId xmlns:p14="http://schemas.microsoft.com/office/powerpoint/2010/main" val="346127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FE0EC5-6429-49B0-9EBD-FBE32BD3F854}" type="slidenum">
              <a:rPr lang="en-IN" smtClean="0"/>
              <a:t>22</a:t>
            </a:fld>
            <a:endParaRPr lang="en-IN"/>
          </a:p>
        </p:txBody>
      </p:sp>
    </p:spTree>
    <p:extLst>
      <p:ext uri="{BB962C8B-B14F-4D97-AF65-F5344CB8AC3E}">
        <p14:creationId xmlns:p14="http://schemas.microsoft.com/office/powerpoint/2010/main" val="76775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FE0EC5-6429-49B0-9EBD-FBE32BD3F854}" type="slidenum">
              <a:rPr lang="en-IN" smtClean="0"/>
              <a:t>28</a:t>
            </a:fld>
            <a:endParaRPr lang="en-IN"/>
          </a:p>
        </p:txBody>
      </p:sp>
    </p:spTree>
    <p:extLst>
      <p:ext uri="{BB962C8B-B14F-4D97-AF65-F5344CB8AC3E}">
        <p14:creationId xmlns:p14="http://schemas.microsoft.com/office/powerpoint/2010/main" val="219335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12/22/2025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12/22/2025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insteinolympiad.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100A-7C74-EE3E-9B57-2CECDFDDC491}"/>
              </a:ext>
            </a:extLst>
          </p:cNvPr>
          <p:cNvSpPr>
            <a:spLocks noGrp="1"/>
          </p:cNvSpPr>
          <p:nvPr>
            <p:ph type="ctrTitle"/>
          </p:nvPr>
        </p:nvSpPr>
        <p:spPr>
          <a:xfrm>
            <a:off x="463086" y="1388885"/>
            <a:ext cx="11578644" cy="2971051"/>
          </a:xfrm>
        </p:spPr>
        <p:txBody>
          <a:bodyPr/>
          <a:lstStyle/>
          <a:p>
            <a:r>
              <a:rPr lang="en-US" dirty="0">
                <a:latin typeface="Times New Roman" panose="02020603050405020304" pitchFamily="18" charset="0"/>
                <a:cs typeface="Times New Roman" panose="02020603050405020304" pitchFamily="18" charset="0"/>
              </a:rPr>
              <a:t>UPCOMING INTERNATIONAL COMPETITIONS AND OLYMPIADS  OFFERED BY TLUPS INDIA</a:t>
            </a:r>
            <a:endParaRPr lang="en-I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C4F6A07-BF85-D0FF-9ECA-935BF292EB6F}"/>
              </a:ext>
            </a:extLst>
          </p:cNvPr>
          <p:cNvSpPr>
            <a:spLocks noGrp="1"/>
          </p:cNvSpPr>
          <p:nvPr>
            <p:ph type="subTitle" idx="1"/>
          </p:nvPr>
        </p:nvSpPr>
        <p:spPr/>
        <p:txBody>
          <a:bodyPr>
            <a:normAutofit fontScale="85000" lnSpcReduction="20000"/>
          </a:bodyPr>
          <a:lstStyle/>
          <a:p>
            <a:r>
              <a:rPr lang="en-US" sz="1000" dirty="0"/>
              <a:t>Prepared by</a:t>
            </a:r>
          </a:p>
          <a:p>
            <a:r>
              <a:rPr lang="en-IN" sz="1000" dirty="0"/>
              <a:t>Reshma Prasad</a:t>
            </a:r>
          </a:p>
        </p:txBody>
      </p:sp>
      <p:pic>
        <p:nvPicPr>
          <p:cNvPr id="4" name="Image 1">
            <a:extLst>
              <a:ext uri="{FF2B5EF4-FFF2-40B4-BE49-F238E27FC236}">
                <a16:creationId xmlns:a16="http://schemas.microsoft.com/office/drawing/2014/main" id="{BAFC2A7A-5291-2A30-7A94-7CF713FC1984}"/>
              </a:ext>
            </a:extLst>
          </p:cNvPr>
          <p:cNvPicPr>
            <a:picLocks/>
          </p:cNvPicPr>
          <p:nvPr/>
        </p:nvPicPr>
        <p:blipFill>
          <a:blip r:embed="rId2" cstate="print"/>
          <a:stretch>
            <a:fillRect/>
          </a:stretch>
        </p:blipFill>
        <p:spPr>
          <a:xfrm>
            <a:off x="9471250" y="150777"/>
            <a:ext cx="2570480" cy="868045"/>
          </a:xfrm>
          <a:prstGeom prst="rect">
            <a:avLst/>
          </a:prstGeom>
        </p:spPr>
      </p:pic>
      <p:pic>
        <p:nvPicPr>
          <p:cNvPr id="13316" name="Picture 4" descr="Sue Lupton | WCAF">
            <a:extLst>
              <a:ext uri="{FF2B5EF4-FFF2-40B4-BE49-F238E27FC236}">
                <a16:creationId xmlns:a16="http://schemas.microsoft.com/office/drawing/2014/main" id="{D7926E60-7C37-6BD3-C36A-7DB1B8033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876" y="4910784"/>
            <a:ext cx="3451123" cy="193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6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6E5A-B784-D5ED-276B-FCA4694912C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ADEPT  - OVERVIEW</a:t>
            </a:r>
            <a:endParaRPr lang="en-IN"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7E53BCC-087D-72CC-0C3F-E5C886F6FB3C}"/>
              </a:ext>
            </a:extLst>
          </p:cNvPr>
          <p:cNvGraphicFramePr>
            <a:graphicFrameLocks noGrp="1"/>
          </p:cNvGraphicFramePr>
          <p:nvPr>
            <p:extLst>
              <p:ext uri="{D42A27DB-BD31-4B8C-83A1-F6EECF244321}">
                <p14:modId xmlns:p14="http://schemas.microsoft.com/office/powerpoint/2010/main" val="4192077463"/>
              </p:ext>
            </p:extLst>
          </p:nvPr>
        </p:nvGraphicFramePr>
        <p:xfrm>
          <a:off x="344129" y="2005926"/>
          <a:ext cx="11715133" cy="2204212"/>
        </p:xfrm>
        <a:graphic>
          <a:graphicData uri="http://schemas.openxmlformats.org/drawingml/2006/table">
            <a:tbl>
              <a:tblPr/>
              <a:tblGrid>
                <a:gridCol w="1306051">
                  <a:extLst>
                    <a:ext uri="{9D8B030D-6E8A-4147-A177-3AD203B41FA5}">
                      <a16:colId xmlns:a16="http://schemas.microsoft.com/office/drawing/2014/main" val="1592148226"/>
                    </a:ext>
                  </a:extLst>
                </a:gridCol>
                <a:gridCol w="1301135">
                  <a:extLst>
                    <a:ext uri="{9D8B030D-6E8A-4147-A177-3AD203B41FA5}">
                      <a16:colId xmlns:a16="http://schemas.microsoft.com/office/drawing/2014/main" val="3641155841"/>
                    </a:ext>
                  </a:extLst>
                </a:gridCol>
                <a:gridCol w="1793228">
                  <a:extLst>
                    <a:ext uri="{9D8B030D-6E8A-4147-A177-3AD203B41FA5}">
                      <a16:colId xmlns:a16="http://schemas.microsoft.com/office/drawing/2014/main" val="2785163317"/>
                    </a:ext>
                  </a:extLst>
                </a:gridCol>
                <a:gridCol w="1804727">
                  <a:extLst>
                    <a:ext uri="{9D8B030D-6E8A-4147-A177-3AD203B41FA5}">
                      <a16:colId xmlns:a16="http://schemas.microsoft.com/office/drawing/2014/main" val="384766453"/>
                    </a:ext>
                  </a:extLst>
                </a:gridCol>
                <a:gridCol w="1158717">
                  <a:extLst>
                    <a:ext uri="{9D8B030D-6E8A-4147-A177-3AD203B41FA5}">
                      <a16:colId xmlns:a16="http://schemas.microsoft.com/office/drawing/2014/main" val="562913872"/>
                    </a:ext>
                  </a:extLst>
                </a:gridCol>
                <a:gridCol w="1839136">
                  <a:extLst>
                    <a:ext uri="{9D8B030D-6E8A-4147-A177-3AD203B41FA5}">
                      <a16:colId xmlns:a16="http://schemas.microsoft.com/office/drawing/2014/main" val="529020523"/>
                    </a:ext>
                  </a:extLst>
                </a:gridCol>
                <a:gridCol w="724398">
                  <a:extLst>
                    <a:ext uri="{9D8B030D-6E8A-4147-A177-3AD203B41FA5}">
                      <a16:colId xmlns:a16="http://schemas.microsoft.com/office/drawing/2014/main" val="4118261828"/>
                    </a:ext>
                  </a:extLst>
                </a:gridCol>
                <a:gridCol w="1089654">
                  <a:extLst>
                    <a:ext uri="{9D8B030D-6E8A-4147-A177-3AD203B41FA5}">
                      <a16:colId xmlns:a16="http://schemas.microsoft.com/office/drawing/2014/main" val="1365289992"/>
                    </a:ext>
                  </a:extLst>
                </a:gridCol>
                <a:gridCol w="698087">
                  <a:extLst>
                    <a:ext uri="{9D8B030D-6E8A-4147-A177-3AD203B41FA5}">
                      <a16:colId xmlns:a16="http://schemas.microsoft.com/office/drawing/2014/main" val="1755604267"/>
                    </a:ext>
                  </a:extLst>
                </a:gridCol>
              </a:tblGrid>
              <a:tr h="894298">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Registration fee</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3266429245"/>
                  </a:ext>
                </a:extLst>
              </a:tr>
              <a:tr h="1283750">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A</a:t>
                      </a:r>
                      <a:r>
                        <a:rPr lang="en-IN" sz="1400" dirty="0">
                          <a:solidFill>
                            <a:schemeClr val="bg1"/>
                          </a:solidFill>
                          <a:effectLst/>
                          <a:latin typeface="Times New Roman" panose="02020603050405020304" pitchFamily="18" charset="0"/>
                          <a:cs typeface="Times New Roman" panose="02020603050405020304" pitchFamily="18" charset="0"/>
                        </a:rPr>
                        <a:t>DEPT</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KG -12</a:t>
                      </a:r>
                      <a:r>
                        <a:rPr lang="en-IN" sz="1400" baseline="30000" dirty="0">
                          <a:solidFill>
                            <a:schemeClr val="bg1"/>
                          </a:solidFill>
                          <a:effectLst/>
                          <a:latin typeface="Times New Roman" panose="02020603050405020304" pitchFamily="18" charset="0"/>
                          <a:cs typeface="Times New Roman" panose="02020603050405020304" pitchFamily="18" charset="0"/>
                        </a:rPr>
                        <a:t>th</a:t>
                      </a:r>
                      <a:r>
                        <a:rPr lang="en-IN" sz="1400" dirty="0">
                          <a:solidFill>
                            <a:schemeClr val="bg1"/>
                          </a:solidFill>
                          <a:effectLst/>
                          <a:latin typeface="Times New Roman" panose="02020603050405020304" pitchFamily="18" charset="0"/>
                          <a:cs typeface="Times New Roman" panose="02020603050405020304" pitchFamily="18" charset="0"/>
                        </a:rPr>
                        <a:t>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K</a:t>
                      </a:r>
                      <a:r>
                        <a:rPr lang="en-IN" sz="1400" dirty="0" err="1">
                          <a:solidFill>
                            <a:schemeClr val="bg1"/>
                          </a:solidFill>
                          <a:effectLst/>
                          <a:latin typeface="Times New Roman" panose="02020603050405020304" pitchFamily="18" charset="0"/>
                          <a:cs typeface="Times New Roman" panose="02020603050405020304" pitchFamily="18" charset="0"/>
                        </a:rPr>
                        <a:t>inder</a:t>
                      </a:r>
                      <a:r>
                        <a:rPr lang="en-IN" sz="1400" dirty="0">
                          <a:solidFill>
                            <a:schemeClr val="bg1"/>
                          </a:solidFill>
                          <a:effectLst/>
                          <a:latin typeface="Times New Roman" panose="02020603050405020304" pitchFamily="18" charset="0"/>
                          <a:cs typeface="Times New Roman" panose="02020603050405020304" pitchFamily="18" charset="0"/>
                        </a:rPr>
                        <a:t> garden- 15</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1 and 2- 20</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3 and 4 – 25</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5-12 - 30</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K</a:t>
                      </a:r>
                      <a:r>
                        <a:rPr lang="en-IN" sz="1400" dirty="0" err="1">
                          <a:solidFill>
                            <a:schemeClr val="bg1"/>
                          </a:solidFill>
                          <a:effectLst/>
                          <a:latin typeface="Times New Roman" panose="02020603050405020304" pitchFamily="18" charset="0"/>
                          <a:cs typeface="Times New Roman" panose="02020603050405020304" pitchFamily="18" charset="0"/>
                        </a:rPr>
                        <a:t>inder</a:t>
                      </a:r>
                      <a:r>
                        <a:rPr lang="en-IN" sz="1400" dirty="0">
                          <a:solidFill>
                            <a:schemeClr val="bg1"/>
                          </a:solidFill>
                          <a:effectLst/>
                          <a:latin typeface="Times New Roman" panose="02020603050405020304" pitchFamily="18" charset="0"/>
                          <a:cs typeface="Times New Roman" panose="02020603050405020304" pitchFamily="18" charset="0"/>
                        </a:rPr>
                        <a:t> garden- 30</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1 and 2- 40</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3 and 4 – 45</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5-12 - 50</a:t>
                      </a:r>
                    </a:p>
                    <a:p>
                      <a:pPr>
                        <a:buNone/>
                      </a:pP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+4 for correct, 0 for wrong, -1 for unanswered question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K</a:t>
                      </a:r>
                      <a:r>
                        <a:rPr lang="en-IN" sz="1400" dirty="0" err="1">
                          <a:solidFill>
                            <a:schemeClr val="bg1"/>
                          </a:solidFill>
                          <a:effectLst/>
                          <a:latin typeface="Times New Roman" panose="02020603050405020304" pitchFamily="18" charset="0"/>
                          <a:cs typeface="Times New Roman" panose="02020603050405020304" pitchFamily="18" charset="0"/>
                        </a:rPr>
                        <a:t>inder</a:t>
                      </a:r>
                      <a:r>
                        <a:rPr lang="en-IN" sz="1400" dirty="0">
                          <a:solidFill>
                            <a:schemeClr val="bg1"/>
                          </a:solidFill>
                          <a:effectLst/>
                          <a:latin typeface="Times New Roman" panose="02020603050405020304" pitchFamily="18" charset="0"/>
                          <a:cs typeface="Times New Roman" panose="02020603050405020304" pitchFamily="18" charset="0"/>
                        </a:rPr>
                        <a:t> garden- 40</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1 and 2- 80</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3 and 4 – 100</a:t>
                      </a:r>
                    </a:p>
                    <a:p>
                      <a:pPr>
                        <a:buNone/>
                      </a:pPr>
                      <a:r>
                        <a:rPr lang="en-IN" sz="1400" dirty="0">
                          <a:solidFill>
                            <a:schemeClr val="bg1"/>
                          </a:solidFill>
                          <a:effectLst/>
                          <a:latin typeface="Times New Roman" panose="02020603050405020304" pitchFamily="18" charset="0"/>
                          <a:cs typeface="Times New Roman" panose="02020603050405020304" pitchFamily="18" charset="0"/>
                        </a:rPr>
                        <a:t>Grade 5-12 – 50- 120</a:t>
                      </a:r>
                    </a:p>
                    <a:p>
                      <a:pPr>
                        <a:buNone/>
                      </a:pP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a:t>
                      </a:r>
                      <a:r>
                        <a:rPr lang="en-IN" sz="1400" dirty="0">
                          <a:solidFill>
                            <a:schemeClr val="bg1"/>
                          </a:solidFill>
                          <a:effectLst/>
                          <a:latin typeface="Times New Roman" panose="02020603050405020304" pitchFamily="18" charset="0"/>
                          <a:cs typeface="Times New Roman" panose="02020603050405020304" pitchFamily="18" charset="0"/>
                        </a:rPr>
                        <a:t>1</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2</a:t>
                      </a:r>
                      <a:r>
                        <a:rPr lang="en-IN" sz="1400" baseline="30000" dirty="0">
                          <a:solidFill>
                            <a:schemeClr val="bg1"/>
                          </a:solidFill>
                          <a:effectLst/>
                          <a:latin typeface="Times New Roman" panose="02020603050405020304" pitchFamily="18" charset="0"/>
                          <a:cs typeface="Times New Roman" panose="02020603050405020304" pitchFamily="18" charset="0"/>
                        </a:rPr>
                        <a:t>nd</a:t>
                      </a:r>
                      <a:r>
                        <a:rPr lang="en-IN" sz="1400" dirty="0">
                          <a:solidFill>
                            <a:schemeClr val="bg1"/>
                          </a:solidFill>
                          <a:effectLst/>
                          <a:latin typeface="Times New Roman" panose="02020603050405020304" pitchFamily="18" charset="0"/>
                          <a:cs typeface="Times New Roman" panose="02020603050405020304" pitchFamily="18" charset="0"/>
                        </a:rPr>
                        <a:t> May  2026</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650/-INR</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3733941"/>
                  </a:ext>
                </a:extLst>
              </a:tr>
            </a:tbl>
          </a:graphicData>
        </a:graphic>
      </p:graphicFrame>
      <p:sp>
        <p:nvSpPr>
          <p:cNvPr id="6" name="TextBox 5">
            <a:extLst>
              <a:ext uri="{FF2B5EF4-FFF2-40B4-BE49-F238E27FC236}">
                <a16:creationId xmlns:a16="http://schemas.microsoft.com/office/drawing/2014/main" id="{DF31DCD6-7232-7DFC-A248-876AEB35AFAD}"/>
              </a:ext>
            </a:extLst>
          </p:cNvPr>
          <p:cNvSpPr txBox="1"/>
          <p:nvPr/>
        </p:nvSpPr>
        <p:spPr>
          <a:xfrm>
            <a:off x="550606" y="4296697"/>
            <a:ext cx="13568517" cy="2585323"/>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FFFFFF"/>
                </a:solidFill>
                <a:effectLst/>
                <a:latin typeface="Times New Roman" panose="02020603050405020304" pitchFamily="18" charset="0"/>
                <a:cs typeface="Times New Roman" panose="02020603050405020304" pitchFamily="18" charset="0"/>
              </a:rPr>
              <a:t> All participants will receive an e-certificate in the national round.</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i="0" dirty="0">
                <a:solidFill>
                  <a:srgbClr val="FFFFFF"/>
                </a:solidFill>
                <a:effectLst/>
                <a:latin typeface="Times New Roman" panose="02020603050405020304" pitchFamily="18" charset="0"/>
                <a:cs typeface="Times New Roman" panose="02020603050405020304" pitchFamily="18" charset="0"/>
              </a:rPr>
              <a:t> </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i="0" dirty="0">
                <a:solidFill>
                  <a:srgbClr val="FFFFFF"/>
                </a:solidFill>
                <a:effectLst/>
                <a:latin typeface="Times New Roman" panose="02020603050405020304" pitchFamily="18" charset="0"/>
                <a:cs typeface="Times New Roman" panose="02020603050405020304" pitchFamily="18" charset="0"/>
              </a:rPr>
              <a:t>● To encourage the support and assistance of teachers, schools, and coordinators, each</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i="0" dirty="0">
                <a:solidFill>
                  <a:srgbClr val="FFFFFF"/>
                </a:solidFill>
                <a:effectLst/>
                <a:latin typeface="Times New Roman" panose="02020603050405020304" pitchFamily="18" charset="0"/>
                <a:cs typeface="Times New Roman" panose="02020603050405020304" pitchFamily="18" charset="0"/>
              </a:rPr>
              <a:t>school and coordinator will receive an e-certificate.</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i="0" dirty="0">
                <a:solidFill>
                  <a:srgbClr val="FFFFFF"/>
                </a:solidFill>
                <a:effectLst/>
                <a:latin typeface="Times New Roman" panose="02020603050405020304" pitchFamily="18" charset="0"/>
                <a:cs typeface="Times New Roman" panose="02020603050405020304" pitchFamily="18" charset="0"/>
              </a:rPr>
              <a:t> </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i="0" dirty="0">
                <a:solidFill>
                  <a:srgbClr val="FFFFFF"/>
                </a:solidFill>
                <a:effectLst/>
                <a:latin typeface="Times New Roman" panose="02020603050405020304" pitchFamily="18" charset="0"/>
                <a:cs typeface="Times New Roman" panose="02020603050405020304" pitchFamily="18" charset="0"/>
              </a:rPr>
              <a:t>● Achievement Excellence Award, Outstanding Award, Gold, Silver, Bronze, and Merit</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i="0" dirty="0">
                <a:solidFill>
                  <a:srgbClr val="FFFFFF"/>
                </a:solidFill>
                <a:effectLst/>
                <a:latin typeface="Times New Roman" panose="02020603050405020304" pitchFamily="18" charset="0"/>
                <a:cs typeface="Times New Roman" panose="02020603050405020304" pitchFamily="18" charset="0"/>
              </a:rPr>
              <a:t>ADEPT National round winners will be invited to participate in ADEPT Global round 2026.</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i="0" dirty="0">
                <a:solidFill>
                  <a:srgbClr val="FFFFFF"/>
                </a:solidFill>
                <a:effectLst/>
                <a:latin typeface="Times New Roman" panose="02020603050405020304" pitchFamily="18" charset="0"/>
                <a:cs typeface="Times New Roman" panose="02020603050405020304" pitchFamily="18" charset="0"/>
              </a:rPr>
              <a:t> </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1" i="0" dirty="0">
                <a:solidFill>
                  <a:srgbClr val="FFFFFF"/>
                </a:solidFill>
                <a:effectLst/>
                <a:latin typeface="Times New Roman" panose="02020603050405020304" pitchFamily="18" charset="0"/>
                <a:cs typeface="Times New Roman" panose="02020603050405020304" pitchFamily="18" charset="0"/>
              </a:rPr>
              <a:t>● Each grade level/ competition level/ category should have an excess 100 entries.</a:t>
            </a:r>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26626" name="Picture 2" descr="Buy DWL WINNER MEDALS set of 5 WITH RIBBON AND CERTIFICATE - 50MM METAL ...">
            <a:extLst>
              <a:ext uri="{FF2B5EF4-FFF2-40B4-BE49-F238E27FC236}">
                <a16:creationId xmlns:a16="http://schemas.microsoft.com/office/drawing/2014/main" id="{4A1F7273-47E8-7DE8-727D-B337AA868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664" y="4798426"/>
            <a:ext cx="2217336" cy="166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52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CB18F-09D1-B52B-CA28-251105736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44680-C449-8A8A-2066-69EB253A5EC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GLOBAL ROUND - OVERVIEW</a:t>
            </a:r>
            <a:endParaRPr lang="en-IN"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6CD83A03-B1E3-458E-77F8-ED0589E3D422}"/>
              </a:ext>
            </a:extLst>
          </p:cNvPr>
          <p:cNvGraphicFramePr>
            <a:graphicFrameLocks noGrp="1"/>
          </p:cNvGraphicFramePr>
          <p:nvPr>
            <p:extLst>
              <p:ext uri="{D42A27DB-BD31-4B8C-83A1-F6EECF244321}">
                <p14:modId xmlns:p14="http://schemas.microsoft.com/office/powerpoint/2010/main" val="1364103426"/>
              </p:ext>
            </p:extLst>
          </p:nvPr>
        </p:nvGraphicFramePr>
        <p:xfrm>
          <a:off x="951304" y="2254920"/>
          <a:ext cx="9980832" cy="2178048"/>
        </p:xfrm>
        <a:graphic>
          <a:graphicData uri="http://schemas.openxmlformats.org/drawingml/2006/table">
            <a:tbl>
              <a:tblPr/>
              <a:tblGrid>
                <a:gridCol w="1247604">
                  <a:extLst>
                    <a:ext uri="{9D8B030D-6E8A-4147-A177-3AD203B41FA5}">
                      <a16:colId xmlns:a16="http://schemas.microsoft.com/office/drawing/2014/main" val="3461992927"/>
                    </a:ext>
                  </a:extLst>
                </a:gridCol>
                <a:gridCol w="1247604">
                  <a:extLst>
                    <a:ext uri="{9D8B030D-6E8A-4147-A177-3AD203B41FA5}">
                      <a16:colId xmlns:a16="http://schemas.microsoft.com/office/drawing/2014/main" val="1104530068"/>
                    </a:ext>
                  </a:extLst>
                </a:gridCol>
                <a:gridCol w="1247604">
                  <a:extLst>
                    <a:ext uri="{9D8B030D-6E8A-4147-A177-3AD203B41FA5}">
                      <a16:colId xmlns:a16="http://schemas.microsoft.com/office/drawing/2014/main" val="2105790201"/>
                    </a:ext>
                  </a:extLst>
                </a:gridCol>
                <a:gridCol w="1247604">
                  <a:extLst>
                    <a:ext uri="{9D8B030D-6E8A-4147-A177-3AD203B41FA5}">
                      <a16:colId xmlns:a16="http://schemas.microsoft.com/office/drawing/2014/main" val="1610570240"/>
                    </a:ext>
                  </a:extLst>
                </a:gridCol>
                <a:gridCol w="1729132">
                  <a:extLst>
                    <a:ext uri="{9D8B030D-6E8A-4147-A177-3AD203B41FA5}">
                      <a16:colId xmlns:a16="http://schemas.microsoft.com/office/drawing/2014/main" val="1895692760"/>
                    </a:ext>
                  </a:extLst>
                </a:gridCol>
                <a:gridCol w="766076">
                  <a:extLst>
                    <a:ext uri="{9D8B030D-6E8A-4147-A177-3AD203B41FA5}">
                      <a16:colId xmlns:a16="http://schemas.microsoft.com/office/drawing/2014/main" val="4194297375"/>
                    </a:ext>
                  </a:extLst>
                </a:gridCol>
                <a:gridCol w="1247604">
                  <a:extLst>
                    <a:ext uri="{9D8B030D-6E8A-4147-A177-3AD203B41FA5}">
                      <a16:colId xmlns:a16="http://schemas.microsoft.com/office/drawing/2014/main" val="19771186"/>
                    </a:ext>
                  </a:extLst>
                </a:gridCol>
                <a:gridCol w="1247604">
                  <a:extLst>
                    <a:ext uri="{9D8B030D-6E8A-4147-A177-3AD203B41FA5}">
                      <a16:colId xmlns:a16="http://schemas.microsoft.com/office/drawing/2014/main" val="1550492505"/>
                    </a:ext>
                  </a:extLst>
                </a:gridCol>
              </a:tblGrid>
              <a:tr h="894298">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1455558091"/>
                  </a:ext>
                </a:extLst>
              </a:tr>
              <a:tr h="1283750">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ADEPT- Global round</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KG-12</a:t>
                      </a:r>
                      <a:r>
                        <a:rPr lang="en-IN" sz="1300" baseline="30000" dirty="0">
                          <a:solidFill>
                            <a:schemeClr val="bg1"/>
                          </a:solidFill>
                          <a:effectLst/>
                          <a:latin typeface="Times New Roman" panose="02020603050405020304" pitchFamily="18" charset="0"/>
                          <a:cs typeface="Times New Roman" panose="02020603050405020304" pitchFamily="18" charset="0"/>
                        </a:rPr>
                        <a:t>th</a:t>
                      </a:r>
                      <a:r>
                        <a:rPr lang="en-IN" sz="1300" dirty="0">
                          <a:solidFill>
                            <a:schemeClr val="bg1"/>
                          </a:solidFill>
                          <a:effectLst/>
                          <a:latin typeface="Times New Roman" panose="02020603050405020304" pitchFamily="18" charset="0"/>
                          <a:cs typeface="Times New Roman" panose="02020603050405020304" pitchFamily="18" charset="0"/>
                        </a:rPr>
                        <a:t>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1</a:t>
                      </a:r>
                      <a:r>
                        <a:rPr lang="en-IN" sz="1300" dirty="0">
                          <a:solidFill>
                            <a:schemeClr val="bg1"/>
                          </a:solidFill>
                          <a:effectLst/>
                          <a:latin typeface="Times New Roman" panose="02020603050405020304" pitchFamily="18" charset="0"/>
                          <a:cs typeface="Times New Roman" panose="02020603050405020304" pitchFamily="18" charset="0"/>
                        </a:rPr>
                        <a:t>5 questions for Kinder garden</a:t>
                      </a:r>
                    </a:p>
                    <a:p>
                      <a:pPr>
                        <a:buNone/>
                      </a:pPr>
                      <a:r>
                        <a:rPr lang="en-IN" sz="1300" dirty="0">
                          <a:solidFill>
                            <a:schemeClr val="bg1"/>
                          </a:solidFill>
                          <a:effectLst/>
                          <a:latin typeface="Times New Roman" panose="02020603050405020304" pitchFamily="18" charset="0"/>
                          <a:cs typeface="Times New Roman" panose="02020603050405020304" pitchFamily="18" charset="0"/>
                        </a:rPr>
                        <a:t>30 questions from grade 1-12</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30 minutes for kinder garden</a:t>
                      </a:r>
                    </a:p>
                    <a:p>
                      <a:pPr>
                        <a:buNone/>
                      </a:pPr>
                      <a:endParaRPr lang="en-US" sz="1300" dirty="0">
                        <a:solidFill>
                          <a:schemeClr val="bg1"/>
                        </a:solidFill>
                        <a:effectLst/>
                        <a:latin typeface="Times New Roman" panose="02020603050405020304" pitchFamily="18" charset="0"/>
                        <a:cs typeface="Times New Roman" panose="02020603050405020304" pitchFamily="18" charset="0"/>
                      </a:endParaRPr>
                    </a:p>
                    <a:p>
                      <a:pPr>
                        <a:buNone/>
                      </a:pPr>
                      <a:r>
                        <a:rPr lang="en-US" sz="1300" dirty="0">
                          <a:solidFill>
                            <a:schemeClr val="bg1"/>
                          </a:solidFill>
                          <a:effectLst/>
                          <a:latin typeface="Times New Roman" panose="02020603050405020304" pitchFamily="18" charset="0"/>
                          <a:cs typeface="Times New Roman" panose="02020603050405020304" pitchFamily="18" charset="0"/>
                        </a:rPr>
                        <a:t>50 minutes for grade 1-12</a:t>
                      </a:r>
                    </a:p>
                    <a:p>
                      <a:pPr>
                        <a:buNone/>
                      </a:pP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+4 for correct, 0 for wrong,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1</a:t>
                      </a:r>
                      <a:r>
                        <a:rPr lang="en-IN" sz="1300" dirty="0">
                          <a:solidFill>
                            <a:schemeClr val="bg1"/>
                          </a:solidFill>
                          <a:effectLst/>
                          <a:latin typeface="Times New Roman" panose="02020603050405020304" pitchFamily="18" charset="0"/>
                          <a:cs typeface="Times New Roman" panose="02020603050405020304" pitchFamily="18" charset="0"/>
                        </a:rPr>
                        <a:t>00</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a:t>
                      </a:r>
                      <a:r>
                        <a:rPr lang="en-IN" sz="1300" dirty="0">
                          <a:solidFill>
                            <a:schemeClr val="bg1"/>
                          </a:solidFill>
                          <a:effectLst/>
                          <a:latin typeface="Times New Roman" panose="02020603050405020304" pitchFamily="18" charset="0"/>
                          <a:cs typeface="Times New Roman" panose="02020603050405020304" pitchFamily="18" charset="0"/>
                        </a:rPr>
                        <a:t>1</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24</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- 27</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of July, 2026</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1835153"/>
                  </a:ext>
                </a:extLst>
              </a:tr>
            </a:tbl>
          </a:graphicData>
        </a:graphic>
      </p:graphicFrame>
      <p:sp>
        <p:nvSpPr>
          <p:cNvPr id="8" name="TextBox 7">
            <a:extLst>
              <a:ext uri="{FF2B5EF4-FFF2-40B4-BE49-F238E27FC236}">
                <a16:creationId xmlns:a16="http://schemas.microsoft.com/office/drawing/2014/main" id="{F10675D5-DA58-BEDC-215F-AA256FC0BD68}"/>
              </a:ext>
            </a:extLst>
          </p:cNvPr>
          <p:cNvSpPr txBox="1"/>
          <p:nvPr/>
        </p:nvSpPr>
        <p:spPr>
          <a:xfrm>
            <a:off x="2467897" y="4760112"/>
            <a:ext cx="11444749" cy="2308324"/>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Premier Achiever Award: Top scorer / 100 marks</a:t>
            </a:r>
          </a:p>
          <a:p>
            <a:r>
              <a:rPr lang="en-US" dirty="0">
                <a:latin typeface="Times New Roman" panose="02020603050405020304" pitchFamily="18" charset="0"/>
                <a:cs typeface="Times New Roman" panose="02020603050405020304" pitchFamily="18" charset="0"/>
              </a:rPr>
              <a:t>Rising Star Achiever: 95–99</a:t>
            </a:r>
          </a:p>
          <a:p>
            <a:r>
              <a:rPr lang="en-US" dirty="0">
                <a:latin typeface="Times New Roman" panose="02020603050405020304" pitchFamily="18" charset="0"/>
                <a:cs typeface="Times New Roman" panose="02020603050405020304" pitchFamily="18" charset="0"/>
              </a:rPr>
              <a:t>Gold Award: 90–94</a:t>
            </a:r>
          </a:p>
          <a:p>
            <a:r>
              <a:rPr lang="en-US" dirty="0">
                <a:latin typeface="Times New Roman" panose="02020603050405020304" pitchFamily="18" charset="0"/>
                <a:cs typeface="Times New Roman" panose="02020603050405020304" pitchFamily="18" charset="0"/>
              </a:rPr>
              <a:t>Silver Award: 80–89</a:t>
            </a:r>
          </a:p>
          <a:p>
            <a:r>
              <a:rPr lang="en-US" dirty="0">
                <a:latin typeface="Times New Roman" panose="02020603050405020304" pitchFamily="18" charset="0"/>
                <a:cs typeface="Times New Roman" panose="02020603050405020304" pitchFamily="18" charset="0"/>
              </a:rPr>
              <a:t>Bronze Award: 70–79</a:t>
            </a:r>
          </a:p>
          <a:p>
            <a:r>
              <a:rPr lang="en-US" dirty="0">
                <a:latin typeface="Times New Roman" panose="02020603050405020304" pitchFamily="18" charset="0"/>
                <a:cs typeface="Times New Roman" panose="02020603050405020304" pitchFamily="18" charset="0"/>
              </a:rPr>
              <a:t>Merit Award: 60–69</a:t>
            </a:r>
          </a:p>
          <a:p>
            <a:r>
              <a:rPr lang="en-US" dirty="0">
                <a:latin typeface="Times New Roman" panose="02020603050405020304" pitchFamily="18" charset="0"/>
                <a:cs typeface="Times New Roman" panose="02020603050405020304" pitchFamily="18" charset="0"/>
              </a:rPr>
              <a:t>Participation Certificate: Below 60</a:t>
            </a:r>
          </a:p>
          <a:p>
            <a:endParaRPr lang="en-IN" dirty="0"/>
          </a:p>
        </p:txBody>
      </p:sp>
      <p:pic>
        <p:nvPicPr>
          <p:cNvPr id="9222" name="Picture 6" descr="April 2025 Global Monthly Newsletter | The Abdul Latif Jameel Poverty ...">
            <a:extLst>
              <a:ext uri="{FF2B5EF4-FFF2-40B4-BE49-F238E27FC236}">
                <a16:creationId xmlns:a16="http://schemas.microsoft.com/office/drawing/2014/main" id="{F3B88BE2-BFC3-A93C-A102-1E3FE83B6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759" y="4873450"/>
            <a:ext cx="2569866" cy="171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7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AD280-DC0F-E8C5-148C-F6076CA0D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7140B-A5EA-6792-2CF5-49F30FDF7B6C}"/>
              </a:ext>
            </a:extLst>
          </p:cNvPr>
          <p:cNvSpPr>
            <a:spLocks noGrp="1"/>
          </p:cNvSpPr>
          <p:nvPr>
            <p:ph type="title"/>
          </p:nvPr>
        </p:nvSpPr>
        <p:spPr>
          <a:xfrm>
            <a:off x="809999" y="447188"/>
            <a:ext cx="11195187" cy="970450"/>
          </a:xfrm>
        </p:spPr>
        <p:txBody>
          <a:bodyPr/>
          <a:lstStyle/>
          <a:p>
            <a:r>
              <a:rPr lang="en-US" dirty="0"/>
              <a:t>Fukuoka City Tour – Global Round Itinerary</a:t>
            </a:r>
            <a:endParaRPr lang="en-IN" dirty="0"/>
          </a:p>
        </p:txBody>
      </p:sp>
      <p:sp>
        <p:nvSpPr>
          <p:cNvPr id="3" name="Rectangle 2">
            <a:extLst>
              <a:ext uri="{FF2B5EF4-FFF2-40B4-BE49-F238E27FC236}">
                <a16:creationId xmlns:a16="http://schemas.microsoft.com/office/drawing/2014/main" id="{833B64A0-B113-55ED-D31A-D0CB5CBC7C55}"/>
              </a:ext>
            </a:extLst>
          </p:cNvPr>
          <p:cNvSpPr/>
          <p:nvPr/>
        </p:nvSpPr>
        <p:spPr>
          <a:xfrm>
            <a:off x="884904" y="2605547"/>
            <a:ext cx="4306528" cy="1995949"/>
          </a:xfrm>
          <a:prstGeom prst="rect">
            <a:avLst/>
          </a:prstGeom>
          <a:solidFill>
            <a:srgbClr val="BA0C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cap="all" dirty="0">
                <a:latin typeface="Times New Roman" panose="02020603050405020304" pitchFamily="18" charset="0"/>
                <a:cs typeface="Times New Roman" panose="02020603050405020304" pitchFamily="18" charset="0"/>
              </a:rPr>
              <a:t>🔹 Day 1 — 24 July 2026</a:t>
            </a:r>
            <a:endParaRPr lang="en-US" cap="all" dirty="0">
              <a:latin typeface="Times New Roman" panose="02020603050405020304" pitchFamily="18" charset="0"/>
              <a:cs typeface="Times New Roman" panose="02020603050405020304" pitchFamily="18" charset="0"/>
            </a:endParaRPr>
          </a:p>
          <a:p>
            <a:pPr algn="ctr"/>
            <a:r>
              <a:rPr lang="en-US" b="1" cap="all" dirty="0">
                <a:latin typeface="Times New Roman" panose="02020603050405020304" pitchFamily="18" charset="0"/>
                <a:cs typeface="Times New Roman" panose="02020603050405020304" pitchFamily="18" charset="0"/>
              </a:rPr>
              <a:t>✈️ Arrival in Fukuoka, hotel check-in and 🤝 Welcome &amp; Networking Gala.</a:t>
            </a:r>
            <a:endParaRPr lang="en-US" cap="all" dirty="0">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751C4D5-330E-C4A3-9866-62191B109EA1}"/>
              </a:ext>
            </a:extLst>
          </p:cNvPr>
          <p:cNvSpPr/>
          <p:nvPr/>
        </p:nvSpPr>
        <p:spPr>
          <a:xfrm>
            <a:off x="6194322" y="4778477"/>
            <a:ext cx="4516693" cy="1775119"/>
          </a:xfrm>
          <a:prstGeom prst="rect">
            <a:avLst/>
          </a:prstGeom>
          <a:solidFill>
            <a:srgbClr val="BA0C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012123-E0C7-AFE2-E8F5-528A4F5F9199}"/>
              </a:ext>
            </a:extLst>
          </p:cNvPr>
          <p:cNvSpPr txBox="1"/>
          <p:nvPr/>
        </p:nvSpPr>
        <p:spPr>
          <a:xfrm>
            <a:off x="6096000" y="4994787"/>
            <a:ext cx="4431891" cy="1200329"/>
          </a:xfrm>
          <a:prstGeom prst="rect">
            <a:avLst/>
          </a:prstGeom>
          <a:noFill/>
        </p:spPr>
        <p:txBody>
          <a:bodyPr wrap="square">
            <a:spAutoFit/>
          </a:bodyPr>
          <a:lstStyle/>
          <a:p>
            <a:pPr algn="ctr" rtl="0">
              <a:buNone/>
            </a:pPr>
            <a:r>
              <a:rPr lang="en-US" b="1" i="0" cap="all" dirty="0">
                <a:solidFill>
                  <a:srgbClr val="FFFFFF"/>
                </a:solidFill>
                <a:effectLst/>
              </a:rPr>
              <a:t>🔹 Day 2 — 25 July 2026</a:t>
            </a:r>
            <a:endParaRPr lang="en-US" cap="all" dirty="0">
              <a:effectLst/>
            </a:endParaRPr>
          </a:p>
          <a:p>
            <a:pPr algn="ctr" rtl="0">
              <a:buNone/>
            </a:pPr>
            <a:r>
              <a:rPr lang="en-US" b="1" i="0" cap="all" dirty="0">
                <a:solidFill>
                  <a:srgbClr val="FFFFFF"/>
                </a:solidFill>
                <a:effectLst/>
              </a:rPr>
              <a:t>🎤 Opening Ceremony followed by 🏙️ City Tour including Canal City Hakata and 🍽️ Lunch Buffet.</a:t>
            </a:r>
            <a:endParaRPr lang="en-US" cap="all" dirty="0">
              <a:effectLst/>
            </a:endParaRPr>
          </a:p>
        </p:txBody>
      </p:sp>
      <p:pic>
        <p:nvPicPr>
          <p:cNvPr id="27650" name="Picture 2" descr="Fukuoka Skyline (Canva) – Hanatour Japan World">
            <a:extLst>
              <a:ext uri="{FF2B5EF4-FFF2-40B4-BE49-F238E27FC236}">
                <a16:creationId xmlns:a16="http://schemas.microsoft.com/office/drawing/2014/main" id="{C4FE7E1A-A02C-6469-1F71-CA450932C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189" y="2340077"/>
            <a:ext cx="2848196" cy="1897626"/>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Canal City Hakata,fukuoka travel blog (5) - Living + Nomads – Travel ...">
            <a:extLst>
              <a:ext uri="{FF2B5EF4-FFF2-40B4-BE49-F238E27FC236}">
                <a16:creationId xmlns:a16="http://schemas.microsoft.com/office/drawing/2014/main" id="{DCF81A70-E1E5-5D1C-D2DD-767FBC52E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492" y="4828854"/>
            <a:ext cx="2587114" cy="172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3A577-D140-ED31-E1A6-FE6953F4A0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F196CA8-5862-B520-F919-7EC70E835F79}"/>
              </a:ext>
            </a:extLst>
          </p:cNvPr>
          <p:cNvSpPr/>
          <p:nvPr/>
        </p:nvSpPr>
        <p:spPr>
          <a:xfrm>
            <a:off x="1150374" y="914400"/>
            <a:ext cx="5043949" cy="2059858"/>
          </a:xfrm>
          <a:prstGeom prst="rect">
            <a:avLst/>
          </a:prstGeom>
          <a:solidFill>
            <a:srgbClr val="BA0C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cap="all" dirty="0">
                <a:latin typeface="Times New Roman" panose="02020603050405020304" pitchFamily="18" charset="0"/>
                <a:cs typeface="Times New Roman" panose="02020603050405020304" pitchFamily="18" charset="0"/>
              </a:rPr>
              <a:t>🔹 Day 3 — 26 July 2026</a:t>
            </a:r>
            <a:endParaRPr lang="en-US" cap="all" dirty="0">
              <a:latin typeface="Times New Roman" panose="02020603050405020304" pitchFamily="18" charset="0"/>
              <a:cs typeface="Times New Roman" panose="02020603050405020304" pitchFamily="18" charset="0"/>
            </a:endParaRPr>
          </a:p>
          <a:p>
            <a:pPr algn="ctr"/>
            <a:r>
              <a:rPr lang="en-US" b="1" cap="all" dirty="0">
                <a:latin typeface="Times New Roman" panose="02020603050405020304" pitchFamily="18" charset="0"/>
                <a:cs typeface="Times New Roman" panose="02020603050405020304" pitchFamily="18" charset="0"/>
              </a:rPr>
              <a:t>🧠 Competition Day with 🍱 Lunch Buffet and visit to 🏛 Kyushu National Museum.</a:t>
            </a:r>
            <a:endParaRPr lang="en-US" cap="all" dirty="0">
              <a:latin typeface="Times New Roman" panose="02020603050405020304" pitchFamily="18" charset="0"/>
              <a:cs typeface="Times New Roman" panose="02020603050405020304" pitchFamily="18" charset="0"/>
            </a:endParaRPr>
          </a:p>
          <a:p>
            <a:pPr algn="ctr"/>
            <a:endParaRPr lang="en-IN"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3A12030-BC33-17F7-5F4D-572E3C6534EC}"/>
              </a:ext>
            </a:extLst>
          </p:cNvPr>
          <p:cNvSpPr/>
          <p:nvPr/>
        </p:nvSpPr>
        <p:spPr>
          <a:xfrm>
            <a:off x="6725265" y="4208206"/>
            <a:ext cx="4513007" cy="2340078"/>
          </a:xfrm>
          <a:prstGeom prst="rect">
            <a:avLst/>
          </a:prstGeom>
          <a:solidFill>
            <a:srgbClr val="BA0C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cap="all" dirty="0">
                <a:latin typeface="Times New Roman" panose="02020603050405020304" pitchFamily="18" charset="0"/>
                <a:cs typeface="Times New Roman" panose="02020603050405020304" pitchFamily="18" charset="0"/>
              </a:rPr>
              <a:t>🔹 Day 4 — 27 July 2026</a:t>
            </a:r>
            <a:endParaRPr lang="en-US" cap="all" dirty="0">
              <a:latin typeface="Times New Roman" panose="02020603050405020304" pitchFamily="18" charset="0"/>
              <a:cs typeface="Times New Roman" panose="02020603050405020304" pitchFamily="18" charset="0"/>
            </a:endParaRPr>
          </a:p>
          <a:p>
            <a:pPr algn="ctr"/>
            <a:r>
              <a:rPr lang="en-US" b="1" cap="all" dirty="0">
                <a:latin typeface="Times New Roman" panose="02020603050405020304" pitchFamily="18" charset="0"/>
                <a:cs typeface="Times New Roman" panose="02020603050405020304" pitchFamily="18" charset="0"/>
              </a:rPr>
              <a:t>🏆 Award Ceremony followed by 🚄 departure.</a:t>
            </a:r>
            <a:endParaRPr lang="en-US" cap="all" dirty="0">
              <a:effectLst/>
              <a:latin typeface="Times New Roman" panose="02020603050405020304" pitchFamily="18" charset="0"/>
              <a:cs typeface="Times New Roman" panose="02020603050405020304" pitchFamily="18" charset="0"/>
            </a:endParaRPr>
          </a:p>
        </p:txBody>
      </p:sp>
      <p:pic>
        <p:nvPicPr>
          <p:cNvPr id="28674" name="Picture 2" descr="Kyushu National Museum | All About Japan">
            <a:extLst>
              <a:ext uri="{FF2B5EF4-FFF2-40B4-BE49-F238E27FC236}">
                <a16:creationId xmlns:a16="http://schemas.microsoft.com/office/drawing/2014/main" id="{B126AEA9-93DE-BE99-E65C-E088F0251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599" y="1042220"/>
            <a:ext cx="3018362" cy="193203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Academy Award | Categories, Rules, History, &amp; Facts | Britannica">
            <a:extLst>
              <a:ext uri="{FF2B5EF4-FFF2-40B4-BE49-F238E27FC236}">
                <a16:creationId xmlns:a16="http://schemas.microsoft.com/office/drawing/2014/main" id="{3F293819-38B6-2320-DAD3-3C09D2B6B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374" y="4006646"/>
            <a:ext cx="2782986" cy="195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59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B1F1-CD81-59FF-AB3C-EDDC9FA75B50}"/>
              </a:ext>
            </a:extLst>
          </p:cNvPr>
          <p:cNvSpPr>
            <a:spLocks noGrp="1"/>
          </p:cNvSpPr>
          <p:nvPr>
            <p:ph type="title"/>
          </p:nvPr>
        </p:nvSpPr>
        <p:spPr>
          <a:xfrm>
            <a:off x="809999" y="447188"/>
            <a:ext cx="11499987" cy="970450"/>
          </a:xfrm>
        </p:spPr>
        <p:txBody>
          <a:bodyPr/>
          <a:lstStyle/>
          <a:p>
            <a:r>
              <a:rPr lang="en-US" dirty="0">
                <a:latin typeface="Times New Roman" panose="02020603050405020304" pitchFamily="18" charset="0"/>
                <a:cs typeface="Times New Roman" panose="02020603050405020304" pitchFamily="18" charset="0"/>
              </a:rPr>
              <a:t>IV. TIMO(Turkic International Math Olympiad)</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57BE4D-25B7-9AF7-850C-D34A6C34D3C6}"/>
              </a:ext>
            </a:extLst>
          </p:cNvPr>
          <p:cNvSpPr>
            <a:spLocks noGrp="1"/>
          </p:cNvSpPr>
          <p:nvPr>
            <p:ph idx="1"/>
          </p:nvPr>
        </p:nvSpPr>
        <p:spPr>
          <a:xfrm>
            <a:off x="818712" y="2222287"/>
            <a:ext cx="10508049" cy="4296500"/>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The Turkic International Mathematical Olympiad (TIMO) is an international math competition for students from Grade 2 to Grade 12. It aims to enhance students’ analytical thinking, logical reasoning, and problem-solving skills through challenging and creative math questions. TIMO is conducted in two stages — a Preliminary Round held in participating countries and a Global Round hosted in Turkey. Students who perform well receive International Merit awards and participation awards. TIMO provides global exposure, builds confidence, and encourages students to pursue excellence in mathematics.</a:t>
            </a:r>
            <a:endParaRPr lang="en-US" sz="2000" dirty="0">
              <a:latin typeface="Times New Roman" panose="02020603050405020304" pitchFamily="18" charset="0"/>
              <a:cs typeface="Times New Roman" panose="02020603050405020304" pitchFamily="18" charset="0"/>
            </a:endParaRPr>
          </a:p>
          <a:p>
            <a:pPr marL="0" indent="0">
              <a:buNone/>
            </a:pPr>
            <a:endParaRPr lang="en-IN" dirty="0"/>
          </a:p>
        </p:txBody>
      </p:sp>
      <p:pic>
        <p:nvPicPr>
          <p:cNvPr id="29698" name="Picture 2" descr="Turkic International Mathematical Olympiad - Global Olympiads Academy">
            <a:extLst>
              <a:ext uri="{FF2B5EF4-FFF2-40B4-BE49-F238E27FC236}">
                <a16:creationId xmlns:a16="http://schemas.microsoft.com/office/drawing/2014/main" id="{CF4CD9B7-D517-33AA-BAFB-2D13AEC7A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170" y="5083277"/>
            <a:ext cx="2507242" cy="177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0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66D4-B408-1E2E-78FA-80619718965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TIMO - OVERVIEW</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7D3E57-BF53-C5ED-DDEF-34CC5915B43B}"/>
              </a:ext>
            </a:extLst>
          </p:cNvPr>
          <p:cNvSpPr>
            <a:spLocks noGrp="1"/>
          </p:cNvSpPr>
          <p:nvPr>
            <p:ph idx="1"/>
          </p:nvPr>
        </p:nvSpPr>
        <p:spPr>
          <a:xfrm>
            <a:off x="993058" y="4542504"/>
            <a:ext cx="8905389" cy="1965224"/>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Awards and Certificate</a:t>
            </a:r>
          </a:p>
          <a:p>
            <a:pPr marL="0" indent="0">
              <a:buNone/>
            </a:pPr>
            <a:r>
              <a:rPr lang="en-US" sz="2000" dirty="0">
                <a:latin typeface="Times New Roman" panose="02020603050405020304" pitchFamily="18" charset="0"/>
                <a:cs typeface="Times New Roman" panose="02020603050405020304" pitchFamily="18" charset="0"/>
              </a:rPr>
              <a:t>  1. Participation certificates</a:t>
            </a:r>
          </a:p>
          <a:p>
            <a:pPr marL="0" indent="0">
              <a:buNone/>
            </a:pPr>
            <a:r>
              <a:rPr lang="en-US" sz="2000" dirty="0">
                <a:latin typeface="Times New Roman" panose="02020603050405020304" pitchFamily="18" charset="0"/>
                <a:cs typeface="Times New Roman" panose="02020603050405020304" pitchFamily="18" charset="0"/>
              </a:rPr>
              <a:t> 2. Merit Certificate</a:t>
            </a:r>
          </a:p>
          <a:p>
            <a:pPr marL="0" indent="0">
              <a:buNone/>
            </a:pPr>
            <a:r>
              <a:rPr lang="en-US" sz="2000" dirty="0">
                <a:latin typeface="Times New Roman" panose="02020603050405020304" pitchFamily="18" charset="0"/>
                <a:cs typeface="Times New Roman" panose="02020603050405020304" pitchFamily="18" charset="0"/>
              </a:rPr>
              <a:t> 3. Distinction  certificate</a:t>
            </a:r>
          </a:p>
          <a:p>
            <a:pPr marL="0" indent="0">
              <a:buNone/>
            </a:pPr>
            <a:r>
              <a:rPr lang="en-US" sz="2000" dirty="0">
                <a:latin typeface="Times New Roman" panose="02020603050405020304" pitchFamily="18" charset="0"/>
                <a:cs typeface="Times New Roman" panose="02020603050405020304" pitchFamily="18" charset="0"/>
              </a:rPr>
              <a:t>4. Honor Roll certificates</a:t>
            </a:r>
            <a:endParaRPr lang="en-IN" sz="2000"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B79436F-476E-AE34-8703-3032485A77CE}"/>
              </a:ext>
            </a:extLst>
          </p:cNvPr>
          <p:cNvGraphicFramePr>
            <a:graphicFrameLocks noGrp="1"/>
          </p:cNvGraphicFramePr>
          <p:nvPr>
            <p:extLst>
              <p:ext uri="{D42A27DB-BD31-4B8C-83A1-F6EECF244321}">
                <p14:modId xmlns:p14="http://schemas.microsoft.com/office/powerpoint/2010/main" val="1478079136"/>
              </p:ext>
            </p:extLst>
          </p:nvPr>
        </p:nvGraphicFramePr>
        <p:xfrm>
          <a:off x="344129" y="2005926"/>
          <a:ext cx="11715133" cy="2178048"/>
        </p:xfrm>
        <a:graphic>
          <a:graphicData uri="http://schemas.openxmlformats.org/drawingml/2006/table">
            <a:tbl>
              <a:tblPr/>
              <a:tblGrid>
                <a:gridCol w="1306051">
                  <a:extLst>
                    <a:ext uri="{9D8B030D-6E8A-4147-A177-3AD203B41FA5}">
                      <a16:colId xmlns:a16="http://schemas.microsoft.com/office/drawing/2014/main" val="1592148226"/>
                    </a:ext>
                  </a:extLst>
                </a:gridCol>
                <a:gridCol w="1301135">
                  <a:extLst>
                    <a:ext uri="{9D8B030D-6E8A-4147-A177-3AD203B41FA5}">
                      <a16:colId xmlns:a16="http://schemas.microsoft.com/office/drawing/2014/main" val="3641155841"/>
                    </a:ext>
                  </a:extLst>
                </a:gridCol>
                <a:gridCol w="1793228">
                  <a:extLst>
                    <a:ext uri="{9D8B030D-6E8A-4147-A177-3AD203B41FA5}">
                      <a16:colId xmlns:a16="http://schemas.microsoft.com/office/drawing/2014/main" val="2785163317"/>
                    </a:ext>
                  </a:extLst>
                </a:gridCol>
                <a:gridCol w="1804727">
                  <a:extLst>
                    <a:ext uri="{9D8B030D-6E8A-4147-A177-3AD203B41FA5}">
                      <a16:colId xmlns:a16="http://schemas.microsoft.com/office/drawing/2014/main" val="384766453"/>
                    </a:ext>
                  </a:extLst>
                </a:gridCol>
                <a:gridCol w="1158717">
                  <a:extLst>
                    <a:ext uri="{9D8B030D-6E8A-4147-A177-3AD203B41FA5}">
                      <a16:colId xmlns:a16="http://schemas.microsoft.com/office/drawing/2014/main" val="562913872"/>
                    </a:ext>
                  </a:extLst>
                </a:gridCol>
                <a:gridCol w="1839136">
                  <a:extLst>
                    <a:ext uri="{9D8B030D-6E8A-4147-A177-3AD203B41FA5}">
                      <a16:colId xmlns:a16="http://schemas.microsoft.com/office/drawing/2014/main" val="529020523"/>
                    </a:ext>
                  </a:extLst>
                </a:gridCol>
                <a:gridCol w="724398">
                  <a:extLst>
                    <a:ext uri="{9D8B030D-6E8A-4147-A177-3AD203B41FA5}">
                      <a16:colId xmlns:a16="http://schemas.microsoft.com/office/drawing/2014/main" val="4118261828"/>
                    </a:ext>
                  </a:extLst>
                </a:gridCol>
                <a:gridCol w="1089654">
                  <a:extLst>
                    <a:ext uri="{9D8B030D-6E8A-4147-A177-3AD203B41FA5}">
                      <a16:colId xmlns:a16="http://schemas.microsoft.com/office/drawing/2014/main" val="1365289992"/>
                    </a:ext>
                  </a:extLst>
                </a:gridCol>
                <a:gridCol w="698087">
                  <a:extLst>
                    <a:ext uri="{9D8B030D-6E8A-4147-A177-3AD203B41FA5}">
                      <a16:colId xmlns:a16="http://schemas.microsoft.com/office/drawing/2014/main" val="1755604267"/>
                    </a:ext>
                  </a:extLst>
                </a:gridCol>
              </a:tblGrid>
              <a:tr h="894298">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Registration fee</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3266429245"/>
                  </a:ext>
                </a:extLst>
              </a:tr>
              <a:tr h="1283750">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TIMO</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2</a:t>
                      </a:r>
                      <a:r>
                        <a:rPr lang="en-IN" sz="1300" baseline="30000" dirty="0">
                          <a:solidFill>
                            <a:schemeClr val="bg1"/>
                          </a:solidFill>
                          <a:effectLst/>
                          <a:latin typeface="Times New Roman" panose="02020603050405020304" pitchFamily="18" charset="0"/>
                          <a:cs typeface="Times New Roman" panose="02020603050405020304" pitchFamily="18" charset="0"/>
                        </a:rPr>
                        <a:t>nd</a:t>
                      </a:r>
                      <a:r>
                        <a:rPr lang="en-IN" sz="1300" dirty="0">
                          <a:solidFill>
                            <a:schemeClr val="bg1"/>
                          </a:solidFill>
                          <a:effectLst/>
                          <a:latin typeface="Times New Roman" panose="02020603050405020304" pitchFamily="18" charset="0"/>
                          <a:cs typeface="Times New Roman" panose="02020603050405020304" pitchFamily="18" charset="0"/>
                        </a:rPr>
                        <a:t> -12</a:t>
                      </a:r>
                      <a:r>
                        <a:rPr lang="en-IN" sz="1300" baseline="30000" dirty="0">
                          <a:solidFill>
                            <a:schemeClr val="bg1"/>
                          </a:solidFill>
                          <a:effectLst/>
                          <a:latin typeface="Times New Roman" panose="02020603050405020304" pitchFamily="18" charset="0"/>
                          <a:cs typeface="Times New Roman" panose="02020603050405020304" pitchFamily="18" charset="0"/>
                        </a:rPr>
                        <a:t>th</a:t>
                      </a:r>
                      <a:r>
                        <a:rPr lang="en-IN" sz="1300" dirty="0">
                          <a:solidFill>
                            <a:schemeClr val="bg1"/>
                          </a:solidFill>
                          <a:effectLst/>
                          <a:latin typeface="Times New Roman" panose="02020603050405020304" pitchFamily="18" charset="0"/>
                          <a:cs typeface="Times New Roman" panose="02020603050405020304" pitchFamily="18" charset="0"/>
                        </a:rPr>
                        <a:t>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Grade 2</a:t>
                      </a:r>
                      <a:r>
                        <a:rPr lang="en-US" sz="1300" baseline="30000" dirty="0">
                          <a:solidFill>
                            <a:schemeClr val="bg1"/>
                          </a:solidFill>
                          <a:effectLst/>
                          <a:latin typeface="Times New Roman" panose="02020603050405020304" pitchFamily="18" charset="0"/>
                          <a:cs typeface="Times New Roman" panose="02020603050405020304" pitchFamily="18" charset="0"/>
                        </a:rPr>
                        <a:t>nd</a:t>
                      </a:r>
                      <a:r>
                        <a:rPr lang="en-US" sz="1300" dirty="0">
                          <a:solidFill>
                            <a:schemeClr val="bg1"/>
                          </a:solidFill>
                          <a:effectLst/>
                          <a:latin typeface="Times New Roman" panose="02020603050405020304" pitchFamily="18" charset="0"/>
                          <a:cs typeface="Times New Roman" panose="02020603050405020304" pitchFamily="18" charset="0"/>
                        </a:rPr>
                        <a:t> -4</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 20 questions</a:t>
                      </a:r>
                    </a:p>
                    <a:p>
                      <a:pPr>
                        <a:buNone/>
                      </a:pPr>
                      <a:r>
                        <a:rPr lang="en-US" sz="1300" dirty="0">
                          <a:solidFill>
                            <a:schemeClr val="bg1"/>
                          </a:solidFill>
                          <a:effectLst/>
                          <a:latin typeface="Times New Roman" panose="02020603050405020304" pitchFamily="18" charset="0"/>
                          <a:cs typeface="Times New Roman" panose="02020603050405020304" pitchFamily="18" charset="0"/>
                        </a:rPr>
                        <a:t>Grade 5</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-12</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 25 questions</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Grade 2</a:t>
                      </a:r>
                      <a:r>
                        <a:rPr lang="en-US" sz="1300" baseline="30000" dirty="0">
                          <a:solidFill>
                            <a:schemeClr val="bg1"/>
                          </a:solidFill>
                          <a:effectLst/>
                          <a:latin typeface="Times New Roman" panose="02020603050405020304" pitchFamily="18" charset="0"/>
                          <a:cs typeface="Times New Roman" panose="02020603050405020304" pitchFamily="18" charset="0"/>
                        </a:rPr>
                        <a:t>nd</a:t>
                      </a:r>
                      <a:r>
                        <a:rPr lang="en-US" sz="1300" dirty="0">
                          <a:solidFill>
                            <a:schemeClr val="bg1"/>
                          </a:solidFill>
                          <a:effectLst/>
                          <a:latin typeface="Times New Roman" panose="02020603050405020304" pitchFamily="18" charset="0"/>
                          <a:cs typeface="Times New Roman" panose="02020603050405020304" pitchFamily="18" charset="0"/>
                        </a:rPr>
                        <a:t> 4</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 60 minutes</a:t>
                      </a:r>
                    </a:p>
                    <a:p>
                      <a:pPr>
                        <a:buNone/>
                      </a:pPr>
                      <a:r>
                        <a:rPr lang="en-US" sz="1300" dirty="0">
                          <a:solidFill>
                            <a:schemeClr val="bg1"/>
                          </a:solidFill>
                          <a:effectLst/>
                          <a:latin typeface="Times New Roman" panose="02020603050405020304" pitchFamily="18" charset="0"/>
                          <a:cs typeface="Times New Roman" panose="02020603050405020304" pitchFamily="18" charset="0"/>
                        </a:rPr>
                        <a:t>Grade 5</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-12</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 90 minutes</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+4 for correct, 0 for wrong, -1 for unanswered question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Grade 2</a:t>
                      </a:r>
                      <a:r>
                        <a:rPr lang="en-US" sz="1300" baseline="30000" dirty="0">
                          <a:solidFill>
                            <a:schemeClr val="bg1"/>
                          </a:solidFill>
                          <a:effectLst/>
                          <a:latin typeface="Times New Roman" panose="02020603050405020304" pitchFamily="18" charset="0"/>
                          <a:cs typeface="Times New Roman" panose="02020603050405020304" pitchFamily="18" charset="0"/>
                        </a:rPr>
                        <a:t>nd</a:t>
                      </a:r>
                      <a:r>
                        <a:rPr lang="en-US" sz="1300" dirty="0">
                          <a:solidFill>
                            <a:schemeClr val="bg1"/>
                          </a:solidFill>
                          <a:effectLst/>
                          <a:latin typeface="Times New Roman" panose="02020603050405020304" pitchFamily="18" charset="0"/>
                          <a:cs typeface="Times New Roman" panose="02020603050405020304" pitchFamily="18" charset="0"/>
                        </a:rPr>
                        <a:t> – 4</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 80</a:t>
                      </a:r>
                    </a:p>
                    <a:p>
                      <a:pPr>
                        <a:buNone/>
                      </a:pPr>
                      <a:r>
                        <a:rPr lang="en-US" sz="1300" dirty="0">
                          <a:solidFill>
                            <a:schemeClr val="bg1"/>
                          </a:solidFill>
                          <a:effectLst/>
                          <a:latin typeface="Times New Roman" panose="02020603050405020304" pitchFamily="18" charset="0"/>
                          <a:cs typeface="Times New Roman" panose="02020603050405020304" pitchFamily="18" charset="0"/>
                        </a:rPr>
                        <a:t>Grade 5</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-12</a:t>
                      </a:r>
                      <a:r>
                        <a:rPr lang="en-US" sz="1300" baseline="30000" dirty="0">
                          <a:solidFill>
                            <a:schemeClr val="bg1"/>
                          </a:solidFill>
                          <a:effectLst/>
                          <a:latin typeface="Times New Roman" panose="02020603050405020304" pitchFamily="18" charset="0"/>
                          <a:cs typeface="Times New Roman" panose="02020603050405020304" pitchFamily="18" charset="0"/>
                        </a:rPr>
                        <a:t>th</a:t>
                      </a:r>
                      <a:r>
                        <a:rPr lang="en-US" sz="1300" dirty="0">
                          <a:solidFill>
                            <a:schemeClr val="bg1"/>
                          </a:solidFill>
                          <a:effectLst/>
                          <a:latin typeface="Times New Roman" panose="02020603050405020304" pitchFamily="18" charset="0"/>
                          <a:cs typeface="Times New Roman" panose="02020603050405020304" pitchFamily="18" charset="0"/>
                        </a:rPr>
                        <a:t> - 100</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a:t>
                      </a:r>
                      <a:r>
                        <a:rPr lang="en-IN" sz="1300" dirty="0">
                          <a:solidFill>
                            <a:schemeClr val="bg1"/>
                          </a:solidFill>
                          <a:effectLst/>
                          <a:latin typeface="Times New Roman" panose="02020603050405020304" pitchFamily="18" charset="0"/>
                          <a:cs typeface="Times New Roman" panose="02020603050405020304" pitchFamily="18" charset="0"/>
                        </a:rPr>
                        <a:t>1</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February 15</a:t>
                      </a:r>
                      <a:r>
                        <a:rPr lang="en-IN" sz="1300" baseline="30000" dirty="0">
                          <a:solidFill>
                            <a:schemeClr val="bg1"/>
                          </a:solidFill>
                          <a:effectLst/>
                          <a:latin typeface="Times New Roman" panose="02020603050405020304" pitchFamily="18" charset="0"/>
                          <a:cs typeface="Times New Roman" panose="02020603050405020304" pitchFamily="18" charset="0"/>
                        </a:rPr>
                        <a:t>th</a:t>
                      </a:r>
                      <a:r>
                        <a:rPr lang="en-IN" sz="1300" dirty="0">
                          <a:solidFill>
                            <a:schemeClr val="bg1"/>
                          </a:solidFill>
                          <a:effectLst/>
                          <a:latin typeface="Times New Roman" panose="02020603050405020304" pitchFamily="18" charset="0"/>
                          <a:cs typeface="Times New Roman" panose="02020603050405020304" pitchFamily="18" charset="0"/>
                        </a:rPr>
                        <a:t>   2026</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650/-INR</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3733941"/>
                  </a:ext>
                </a:extLst>
              </a:tr>
            </a:tbl>
          </a:graphicData>
        </a:graphic>
      </p:graphicFrame>
    </p:spTree>
    <p:extLst>
      <p:ext uri="{BB962C8B-B14F-4D97-AF65-F5344CB8AC3E}">
        <p14:creationId xmlns:p14="http://schemas.microsoft.com/office/powerpoint/2010/main" val="327315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57AC-5D01-BD16-E3AF-27824D83AB6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TIMO – GLOBAL ROUND OVERVIEW</a:t>
            </a:r>
            <a:endParaRPr lang="en-IN"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3A807E0-9CB6-4841-84E6-71AF26A8106E}"/>
              </a:ext>
            </a:extLst>
          </p:cNvPr>
          <p:cNvGraphicFramePr>
            <a:graphicFrameLocks noGrp="1"/>
          </p:cNvGraphicFramePr>
          <p:nvPr>
            <p:extLst>
              <p:ext uri="{D42A27DB-BD31-4B8C-83A1-F6EECF244321}">
                <p14:modId xmlns:p14="http://schemas.microsoft.com/office/powerpoint/2010/main" val="4208287076"/>
              </p:ext>
            </p:extLst>
          </p:nvPr>
        </p:nvGraphicFramePr>
        <p:xfrm>
          <a:off x="810000" y="2253226"/>
          <a:ext cx="9980832" cy="2178048"/>
        </p:xfrm>
        <a:graphic>
          <a:graphicData uri="http://schemas.openxmlformats.org/drawingml/2006/table">
            <a:tbl>
              <a:tblPr/>
              <a:tblGrid>
                <a:gridCol w="1247604">
                  <a:extLst>
                    <a:ext uri="{9D8B030D-6E8A-4147-A177-3AD203B41FA5}">
                      <a16:colId xmlns:a16="http://schemas.microsoft.com/office/drawing/2014/main" val="3962759315"/>
                    </a:ext>
                  </a:extLst>
                </a:gridCol>
                <a:gridCol w="1247604">
                  <a:extLst>
                    <a:ext uri="{9D8B030D-6E8A-4147-A177-3AD203B41FA5}">
                      <a16:colId xmlns:a16="http://schemas.microsoft.com/office/drawing/2014/main" val="1052687533"/>
                    </a:ext>
                  </a:extLst>
                </a:gridCol>
                <a:gridCol w="1247604">
                  <a:extLst>
                    <a:ext uri="{9D8B030D-6E8A-4147-A177-3AD203B41FA5}">
                      <a16:colId xmlns:a16="http://schemas.microsoft.com/office/drawing/2014/main" val="1349504144"/>
                    </a:ext>
                  </a:extLst>
                </a:gridCol>
                <a:gridCol w="1247604">
                  <a:extLst>
                    <a:ext uri="{9D8B030D-6E8A-4147-A177-3AD203B41FA5}">
                      <a16:colId xmlns:a16="http://schemas.microsoft.com/office/drawing/2014/main" val="835901916"/>
                    </a:ext>
                  </a:extLst>
                </a:gridCol>
                <a:gridCol w="1729132">
                  <a:extLst>
                    <a:ext uri="{9D8B030D-6E8A-4147-A177-3AD203B41FA5}">
                      <a16:colId xmlns:a16="http://schemas.microsoft.com/office/drawing/2014/main" val="2141411430"/>
                    </a:ext>
                  </a:extLst>
                </a:gridCol>
                <a:gridCol w="766076">
                  <a:extLst>
                    <a:ext uri="{9D8B030D-6E8A-4147-A177-3AD203B41FA5}">
                      <a16:colId xmlns:a16="http://schemas.microsoft.com/office/drawing/2014/main" val="1829689692"/>
                    </a:ext>
                  </a:extLst>
                </a:gridCol>
                <a:gridCol w="1247604">
                  <a:extLst>
                    <a:ext uri="{9D8B030D-6E8A-4147-A177-3AD203B41FA5}">
                      <a16:colId xmlns:a16="http://schemas.microsoft.com/office/drawing/2014/main" val="1751097402"/>
                    </a:ext>
                  </a:extLst>
                </a:gridCol>
                <a:gridCol w="1247604">
                  <a:extLst>
                    <a:ext uri="{9D8B030D-6E8A-4147-A177-3AD203B41FA5}">
                      <a16:colId xmlns:a16="http://schemas.microsoft.com/office/drawing/2014/main" val="338041958"/>
                    </a:ext>
                  </a:extLst>
                </a:gridCol>
              </a:tblGrid>
              <a:tr h="894298">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3431629096"/>
                  </a:ext>
                </a:extLst>
              </a:tr>
              <a:tr h="1283750">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TIMO Olympiad- Global round</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2</a:t>
                      </a:r>
                      <a:r>
                        <a:rPr lang="en-IN" sz="1400" baseline="30000" dirty="0">
                          <a:solidFill>
                            <a:schemeClr val="bg1"/>
                          </a:solidFill>
                          <a:effectLst/>
                          <a:latin typeface="Times New Roman" panose="02020603050405020304" pitchFamily="18" charset="0"/>
                          <a:cs typeface="Times New Roman" panose="02020603050405020304" pitchFamily="18" charset="0"/>
                        </a:rPr>
                        <a:t>nd</a:t>
                      </a:r>
                      <a:r>
                        <a:rPr lang="en-IN" sz="1400" dirty="0">
                          <a:solidFill>
                            <a:schemeClr val="bg1"/>
                          </a:solidFill>
                          <a:effectLst/>
                          <a:latin typeface="Times New Roman" panose="02020603050405020304" pitchFamily="18" charset="0"/>
                          <a:cs typeface="Times New Roman" panose="02020603050405020304" pitchFamily="18" charset="0"/>
                        </a:rPr>
                        <a:t> -12</a:t>
                      </a:r>
                      <a:r>
                        <a:rPr lang="en-IN" sz="1400" baseline="30000" dirty="0">
                          <a:solidFill>
                            <a:schemeClr val="bg1"/>
                          </a:solidFill>
                          <a:effectLst/>
                          <a:latin typeface="Times New Roman" panose="02020603050405020304" pitchFamily="18" charset="0"/>
                          <a:cs typeface="Times New Roman" panose="02020603050405020304" pitchFamily="18" charset="0"/>
                        </a:rPr>
                        <a:t>th</a:t>
                      </a:r>
                      <a:r>
                        <a:rPr lang="en-IN" sz="1400" dirty="0">
                          <a:solidFill>
                            <a:schemeClr val="bg1"/>
                          </a:solidFill>
                          <a:effectLst/>
                          <a:latin typeface="Times New Roman" panose="02020603050405020304" pitchFamily="18" charset="0"/>
                          <a:cs typeface="Times New Roman" panose="02020603050405020304" pitchFamily="18" charset="0"/>
                        </a:rPr>
                        <a:t>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2</a:t>
                      </a:r>
                      <a:r>
                        <a:rPr lang="en-IN" sz="1400" dirty="0">
                          <a:solidFill>
                            <a:schemeClr val="bg1"/>
                          </a:solidFill>
                          <a:effectLst/>
                          <a:latin typeface="Times New Roman" panose="02020603050405020304" pitchFamily="18" charset="0"/>
                          <a:cs typeface="Times New Roman" panose="02020603050405020304" pitchFamily="18" charset="0"/>
                        </a:rPr>
                        <a:t>5</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90</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+4 for correct, 0 for wrong, 0 for unanswered question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1</a:t>
                      </a:r>
                      <a:r>
                        <a:rPr lang="en-IN" sz="1400" dirty="0">
                          <a:solidFill>
                            <a:schemeClr val="bg1"/>
                          </a:solidFill>
                          <a:effectLst/>
                          <a:latin typeface="Times New Roman" panose="02020603050405020304" pitchFamily="18" charset="0"/>
                          <a:cs typeface="Times New Roman" panose="02020603050405020304" pitchFamily="18" charset="0"/>
                        </a:rPr>
                        <a:t>00</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a:t>
                      </a:r>
                      <a:r>
                        <a:rPr lang="en-IN" sz="1400" dirty="0">
                          <a:solidFill>
                            <a:schemeClr val="bg1"/>
                          </a:solidFill>
                          <a:effectLst/>
                          <a:latin typeface="Times New Roman" panose="02020603050405020304" pitchFamily="18" charset="0"/>
                          <a:cs typeface="Times New Roman" panose="02020603050405020304" pitchFamily="18" charset="0"/>
                        </a:rPr>
                        <a:t>1</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24</a:t>
                      </a:r>
                      <a:r>
                        <a:rPr lang="en-US" sz="1400" baseline="30000" dirty="0">
                          <a:solidFill>
                            <a:schemeClr val="bg1"/>
                          </a:solidFill>
                          <a:effectLst/>
                          <a:latin typeface="Times New Roman" panose="02020603050405020304" pitchFamily="18" charset="0"/>
                          <a:cs typeface="Times New Roman" panose="02020603050405020304" pitchFamily="18" charset="0"/>
                        </a:rPr>
                        <a:t>TH</a:t>
                      </a:r>
                      <a:r>
                        <a:rPr lang="en-US" sz="1400" dirty="0">
                          <a:solidFill>
                            <a:schemeClr val="bg1"/>
                          </a:solidFill>
                          <a:effectLst/>
                          <a:latin typeface="Times New Roman" panose="02020603050405020304" pitchFamily="18" charset="0"/>
                          <a:cs typeface="Times New Roman" panose="02020603050405020304" pitchFamily="18" charset="0"/>
                        </a:rPr>
                        <a:t> -28</a:t>
                      </a:r>
                      <a:r>
                        <a:rPr lang="en-US" sz="1400" baseline="30000" dirty="0">
                          <a:solidFill>
                            <a:schemeClr val="bg1"/>
                          </a:solidFill>
                          <a:effectLst/>
                          <a:latin typeface="Times New Roman" panose="02020603050405020304" pitchFamily="18" charset="0"/>
                          <a:cs typeface="Times New Roman" panose="02020603050405020304" pitchFamily="18" charset="0"/>
                        </a:rPr>
                        <a:t>th</a:t>
                      </a:r>
                      <a:r>
                        <a:rPr lang="en-US" sz="1400" dirty="0">
                          <a:solidFill>
                            <a:schemeClr val="bg1"/>
                          </a:solidFill>
                          <a:effectLst/>
                          <a:latin typeface="Times New Roman" panose="02020603050405020304" pitchFamily="18" charset="0"/>
                          <a:cs typeface="Times New Roman" panose="02020603050405020304" pitchFamily="18" charset="0"/>
                        </a:rPr>
                        <a:t> of May  2026</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8979745"/>
                  </a:ext>
                </a:extLst>
              </a:tr>
            </a:tbl>
          </a:graphicData>
        </a:graphic>
      </p:graphicFrame>
      <p:sp>
        <p:nvSpPr>
          <p:cNvPr id="6" name="TextBox 5">
            <a:extLst>
              <a:ext uri="{FF2B5EF4-FFF2-40B4-BE49-F238E27FC236}">
                <a16:creationId xmlns:a16="http://schemas.microsoft.com/office/drawing/2014/main" id="{93D77C08-8954-36E6-338B-85A8D85AA8C5}"/>
              </a:ext>
            </a:extLst>
          </p:cNvPr>
          <p:cNvSpPr txBox="1"/>
          <p:nvPr/>
        </p:nvSpPr>
        <p:spPr>
          <a:xfrm>
            <a:off x="2470355" y="4896068"/>
            <a:ext cx="6100916" cy="1323439"/>
          </a:xfrm>
          <a:prstGeom prst="rect">
            <a:avLst/>
          </a:prstGeom>
          <a:noFill/>
        </p:spPr>
        <p:txBody>
          <a:bodyPr wrap="square">
            <a:spAutoFit/>
          </a:bodyPr>
          <a:lstStyle/>
          <a:p>
            <a:r>
              <a:rPr lang="en-US" sz="2000" b="0" i="0" dirty="0">
                <a:effectLst/>
                <a:latin typeface="Times New Roman" panose="02020603050405020304" pitchFamily="18" charset="0"/>
                <a:cs typeface="Times New Roman" panose="02020603050405020304" pitchFamily="18" charset="0"/>
              </a:rPr>
              <a:t>Final Round: Medals awarded based on percentile performance (e.g., Top 8% Gold, Top 15% Silver) Special trophies/prizes may be awarded depending on yearly guidelines</a:t>
            </a:r>
            <a:endParaRPr lang="en-IN" sz="2000" dirty="0">
              <a:latin typeface="Times New Roman" panose="02020603050405020304" pitchFamily="18" charset="0"/>
              <a:cs typeface="Times New Roman" panose="02020603050405020304" pitchFamily="18" charset="0"/>
            </a:endParaRPr>
          </a:p>
        </p:txBody>
      </p:sp>
      <p:pic>
        <p:nvPicPr>
          <p:cNvPr id="30722" name="Picture 2" descr="Turkic International Mathematical Olympiad - Global Olympiads Academy">
            <a:extLst>
              <a:ext uri="{FF2B5EF4-FFF2-40B4-BE49-F238E27FC236}">
                <a16:creationId xmlns:a16="http://schemas.microsoft.com/office/drawing/2014/main" id="{33763AA5-018F-2CFA-DFAB-97D8319BE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698" y="4679952"/>
            <a:ext cx="2697657" cy="19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7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5397-95FE-CED2-2FC3-CEB9F2E199C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BAKU CITY TOUR - Global Round Itinerary</a:t>
            </a:r>
            <a:endParaRPr lang="en-IN"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AB45357-2F8E-8CAD-3AD7-284A2A3134FE}"/>
              </a:ext>
            </a:extLst>
          </p:cNvPr>
          <p:cNvSpPr/>
          <p:nvPr/>
        </p:nvSpPr>
        <p:spPr>
          <a:xfrm>
            <a:off x="648930" y="2821858"/>
            <a:ext cx="4286864" cy="2408903"/>
          </a:xfrm>
          <a:prstGeom prst="rect">
            <a:avLst/>
          </a:prstGeom>
          <a:solidFill>
            <a:srgbClr val="FFFF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cap="all" dirty="0">
                <a:solidFill>
                  <a:schemeClr val="bg1"/>
                </a:solidFill>
                <a:latin typeface="Times New Roman" panose="02020603050405020304" pitchFamily="18" charset="0"/>
                <a:cs typeface="Times New Roman" panose="02020603050405020304" pitchFamily="18" charset="0"/>
              </a:rPr>
              <a:t>Day 1 – 24 May 2026 | Arrival &amp; Registration</a:t>
            </a:r>
            <a:endParaRPr lang="en-US" cap="all" dirty="0">
              <a:solidFill>
                <a:schemeClr val="bg1"/>
              </a:solidFill>
              <a:latin typeface="Times New Roman" panose="02020603050405020304" pitchFamily="18" charset="0"/>
              <a:cs typeface="Times New Roman" panose="02020603050405020304" pitchFamily="18" charset="0"/>
            </a:endParaRPr>
          </a:p>
          <a:p>
            <a:pPr algn="ctr"/>
            <a:r>
              <a:rPr lang="en-US" b="1" cap="all" dirty="0">
                <a:solidFill>
                  <a:schemeClr val="bg1"/>
                </a:solidFill>
                <a:latin typeface="Times New Roman" panose="02020603050405020304" pitchFamily="18" charset="0"/>
                <a:cs typeface="Times New Roman" panose="02020603050405020304" pitchFamily="18" charset="0"/>
              </a:rPr>
              <a:t>Check-In &amp; Registration (14:00–21:00)</a:t>
            </a:r>
            <a:endParaRPr lang="en-US" cap="all" dirty="0">
              <a:solidFill>
                <a:schemeClr val="bg1"/>
              </a:solidFill>
              <a:latin typeface="Times New Roman" panose="02020603050405020304" pitchFamily="18" charset="0"/>
              <a:cs typeface="Times New Roman" panose="02020603050405020304" pitchFamily="18" charset="0"/>
            </a:endParaRPr>
          </a:p>
          <a:p>
            <a:pPr algn="ctr"/>
            <a:r>
              <a:rPr lang="en-US" b="1" cap="all" dirty="0">
                <a:solidFill>
                  <a:schemeClr val="bg1"/>
                </a:solidFill>
                <a:latin typeface="Times New Roman" panose="02020603050405020304" pitchFamily="18" charset="0"/>
                <a:cs typeface="Times New Roman" panose="02020603050405020304" pitchFamily="18" charset="0"/>
              </a:rPr>
              <a:t>Hotel Check-In</a:t>
            </a:r>
            <a:endParaRPr lang="en-US" cap="all" dirty="0">
              <a:solidFill>
                <a:schemeClr val="bg1"/>
              </a:solidFill>
              <a:latin typeface="Times New Roman" panose="02020603050405020304" pitchFamily="18" charset="0"/>
              <a:cs typeface="Times New Roman" panose="02020603050405020304" pitchFamily="18" charset="0"/>
            </a:endParaRPr>
          </a:p>
          <a:p>
            <a:pPr algn="ctr"/>
            <a:r>
              <a:rPr lang="en-US" b="1" cap="all" dirty="0">
                <a:solidFill>
                  <a:schemeClr val="bg1"/>
                </a:solidFill>
                <a:latin typeface="Times New Roman" panose="02020603050405020304" pitchFamily="18" charset="0"/>
                <a:cs typeface="Times New Roman" panose="02020603050405020304" pitchFamily="18" charset="0"/>
              </a:rPr>
              <a:t>Dinner</a:t>
            </a:r>
            <a:endParaRPr lang="en-US" cap="all" dirty="0">
              <a:solidFill>
                <a:schemeClr val="bg1"/>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23B2BC2-A2F4-2DBB-D4E6-0A4BC861378A}"/>
              </a:ext>
            </a:extLst>
          </p:cNvPr>
          <p:cNvSpPr/>
          <p:nvPr/>
        </p:nvSpPr>
        <p:spPr>
          <a:xfrm>
            <a:off x="6902245" y="3667431"/>
            <a:ext cx="5014452" cy="2920181"/>
          </a:xfrm>
          <a:prstGeom prst="rect">
            <a:avLst/>
          </a:prstGeom>
          <a:solidFill>
            <a:srgbClr val="FFFF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cap="all" dirty="0">
                <a:solidFill>
                  <a:schemeClr val="bg1"/>
                </a:solidFill>
                <a:latin typeface="Times New Roman" panose="02020603050405020304" pitchFamily="18" charset="0"/>
                <a:cs typeface="Times New Roman" panose="02020603050405020304" pitchFamily="18" charset="0"/>
              </a:rPr>
              <a:t>Day 2 – 25 May 2026 | Opening Ceremony &amp; City Tour</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Breakfast</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Opening Ceremony</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City Tour: </a:t>
            </a:r>
            <a:r>
              <a:rPr lang="en-IN" b="1" cap="all" dirty="0" err="1">
                <a:solidFill>
                  <a:schemeClr val="bg1"/>
                </a:solidFill>
                <a:latin typeface="Times New Roman" panose="02020603050405020304" pitchFamily="18" charset="0"/>
                <a:cs typeface="Times New Roman" panose="02020603050405020304" pitchFamily="18" charset="0"/>
              </a:rPr>
              <a:t>İçərişəhər</a:t>
            </a:r>
            <a:r>
              <a:rPr lang="en-IN" b="1" cap="all" dirty="0">
                <a:solidFill>
                  <a:schemeClr val="bg1"/>
                </a:solidFill>
                <a:latin typeface="Times New Roman" panose="02020603050405020304" pitchFamily="18" charset="0"/>
                <a:cs typeface="Times New Roman" panose="02020603050405020304" pitchFamily="18" charset="0"/>
              </a:rPr>
              <a:t> (Old City), Miniature Book Museum, Maiden Tower, Carpet Museum, History Museum</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Dinner</a:t>
            </a:r>
            <a:endParaRPr lang="en-IN" cap="all" dirty="0">
              <a:solidFill>
                <a:schemeClr val="bg1"/>
              </a:solidFill>
              <a:effectLst/>
              <a:latin typeface="Times New Roman" panose="02020603050405020304" pitchFamily="18" charset="0"/>
              <a:cs typeface="Times New Roman" panose="02020603050405020304" pitchFamily="18" charset="0"/>
            </a:endParaRPr>
          </a:p>
        </p:txBody>
      </p:sp>
      <p:pic>
        <p:nvPicPr>
          <p:cNvPr id="31746" name="Picture 2" descr="Things to do in Baku – What you need to see">
            <a:extLst>
              <a:ext uri="{FF2B5EF4-FFF2-40B4-BE49-F238E27FC236}">
                <a16:creationId xmlns:a16="http://schemas.microsoft.com/office/drawing/2014/main" id="{1D3CD1C6-724F-A6A8-D6F1-E3367AFCD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594" y="2050351"/>
            <a:ext cx="2863379" cy="1378649"/>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Azerbaijan - The Maiden Tower, Baku">
            <a:extLst>
              <a:ext uri="{FF2B5EF4-FFF2-40B4-BE49-F238E27FC236}">
                <a16:creationId xmlns:a16="http://schemas.microsoft.com/office/drawing/2014/main" id="{33D51791-A86C-10F6-ED3C-137FBC465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110" y="5359246"/>
            <a:ext cx="1899428" cy="127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75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4EBA78-2F87-0755-FE94-72DEEE495547}"/>
              </a:ext>
            </a:extLst>
          </p:cNvPr>
          <p:cNvSpPr/>
          <p:nvPr/>
        </p:nvSpPr>
        <p:spPr>
          <a:xfrm>
            <a:off x="619432" y="835741"/>
            <a:ext cx="4788309" cy="2408903"/>
          </a:xfrm>
          <a:prstGeom prst="rect">
            <a:avLst/>
          </a:prstGeom>
          <a:solidFill>
            <a:srgbClr val="FFFF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cap="all" dirty="0">
                <a:solidFill>
                  <a:schemeClr val="bg1"/>
                </a:solidFill>
                <a:latin typeface="Times New Roman" panose="02020603050405020304" pitchFamily="18" charset="0"/>
                <a:cs typeface="Times New Roman" panose="02020603050405020304" pitchFamily="18" charset="0"/>
              </a:rPr>
              <a:t>Day 3 – 26 May 2026 | TIMO Exam &amp; Historical Sites</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Breakfast</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TIMO Exam</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Visit: </a:t>
            </a:r>
            <a:r>
              <a:rPr lang="en-IN" b="1" cap="all" dirty="0" err="1">
                <a:solidFill>
                  <a:schemeClr val="bg1"/>
                </a:solidFill>
                <a:latin typeface="Times New Roman" panose="02020603050405020304" pitchFamily="18" charset="0"/>
                <a:cs typeface="Times New Roman" panose="02020603050405020304" pitchFamily="18" charset="0"/>
              </a:rPr>
              <a:t>Atashgah</a:t>
            </a:r>
            <a:r>
              <a:rPr lang="en-IN" b="1" cap="all" dirty="0">
                <a:solidFill>
                  <a:schemeClr val="bg1"/>
                </a:solidFill>
                <a:latin typeface="Times New Roman" panose="02020603050405020304" pitchFamily="18" charset="0"/>
                <a:cs typeface="Times New Roman" panose="02020603050405020304" pitchFamily="18" charset="0"/>
              </a:rPr>
              <a:t> Temple, Yanar Dağ (Fire Mountain), Mountain Park</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Dinner</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IB Meeting at Hotel</a:t>
            </a:r>
            <a:endParaRPr lang="en-IN" cap="all" dirty="0">
              <a:solidFill>
                <a:schemeClr val="bg1"/>
              </a:solidFill>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84D63F1-88A1-C822-24F3-0F2E6465AD11}"/>
              </a:ext>
            </a:extLst>
          </p:cNvPr>
          <p:cNvSpPr/>
          <p:nvPr/>
        </p:nvSpPr>
        <p:spPr>
          <a:xfrm>
            <a:off x="6877666" y="909485"/>
            <a:ext cx="4694902" cy="2335160"/>
          </a:xfrm>
          <a:prstGeom prst="rect">
            <a:avLst/>
          </a:prstGeom>
          <a:solidFill>
            <a:srgbClr val="FFFF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cap="all" dirty="0">
                <a:solidFill>
                  <a:schemeClr val="bg1"/>
                </a:solidFill>
                <a:latin typeface="Times New Roman" panose="02020603050405020304" pitchFamily="18" charset="0"/>
                <a:cs typeface="Times New Roman" panose="02020603050405020304" pitchFamily="18" charset="0"/>
              </a:rPr>
              <a:t>Day 4 – 27 May 2026 | Awards &amp; Excursion</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Breakfast</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Gobustan &amp; Mud Volcano Tour</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Award Ceremony</a:t>
            </a:r>
            <a:endParaRPr lang="en-IN" cap="all" dirty="0">
              <a:solidFill>
                <a:schemeClr val="bg1"/>
              </a:solidFill>
              <a:latin typeface="Times New Roman" panose="02020603050405020304" pitchFamily="18" charset="0"/>
              <a:cs typeface="Times New Roman" panose="02020603050405020304" pitchFamily="18" charset="0"/>
            </a:endParaRPr>
          </a:p>
          <a:p>
            <a:pPr algn="ctr"/>
            <a:r>
              <a:rPr lang="en-IN" b="1" cap="all" dirty="0">
                <a:solidFill>
                  <a:schemeClr val="bg1"/>
                </a:solidFill>
                <a:latin typeface="Times New Roman" panose="02020603050405020304" pitchFamily="18" charset="0"/>
                <a:cs typeface="Times New Roman" panose="02020603050405020304" pitchFamily="18" charset="0"/>
              </a:rPr>
              <a:t>Flag Square Visit</a:t>
            </a:r>
            <a:endParaRPr lang="en-IN" cap="all" dirty="0">
              <a:solidFill>
                <a:schemeClr val="bg1"/>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6303E7F-DBC4-C821-646B-D76E88106163}"/>
              </a:ext>
            </a:extLst>
          </p:cNvPr>
          <p:cNvSpPr/>
          <p:nvPr/>
        </p:nvSpPr>
        <p:spPr>
          <a:xfrm>
            <a:off x="4021394" y="4090220"/>
            <a:ext cx="4694902" cy="2335160"/>
          </a:xfrm>
          <a:prstGeom prst="rect">
            <a:avLst/>
          </a:prstGeom>
          <a:solidFill>
            <a:srgbClr val="FFFF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cap="all" dirty="0">
                <a:solidFill>
                  <a:schemeClr val="bg1"/>
                </a:solidFill>
                <a:latin typeface="Times New Roman" panose="02020603050405020304" pitchFamily="18" charset="0"/>
                <a:cs typeface="Times New Roman" panose="02020603050405020304" pitchFamily="18" charset="0"/>
              </a:rPr>
              <a:t>Day 5 – 28 May 2026 | Departure</a:t>
            </a:r>
            <a:endParaRPr lang="en-US" cap="all" dirty="0">
              <a:solidFill>
                <a:schemeClr val="bg1"/>
              </a:solidFill>
              <a:latin typeface="Times New Roman" panose="02020603050405020304" pitchFamily="18" charset="0"/>
              <a:cs typeface="Times New Roman" panose="02020603050405020304" pitchFamily="18" charset="0"/>
            </a:endParaRPr>
          </a:p>
          <a:p>
            <a:pPr algn="ctr"/>
            <a:r>
              <a:rPr lang="en-US" b="1" cap="all" dirty="0">
                <a:solidFill>
                  <a:schemeClr val="bg1"/>
                </a:solidFill>
                <a:latin typeface="Times New Roman" panose="02020603050405020304" pitchFamily="18" charset="0"/>
                <a:cs typeface="Times New Roman" panose="02020603050405020304" pitchFamily="18" charset="0"/>
              </a:rPr>
              <a:t>Breakfast</a:t>
            </a:r>
            <a:endParaRPr lang="en-US" cap="all" dirty="0">
              <a:solidFill>
                <a:schemeClr val="bg1"/>
              </a:solidFill>
              <a:latin typeface="Times New Roman" panose="02020603050405020304" pitchFamily="18" charset="0"/>
              <a:cs typeface="Times New Roman" panose="02020603050405020304" pitchFamily="18" charset="0"/>
            </a:endParaRPr>
          </a:p>
          <a:p>
            <a:pPr algn="ctr"/>
            <a:r>
              <a:rPr lang="en-US" b="1" cap="all" dirty="0">
                <a:solidFill>
                  <a:schemeClr val="bg1"/>
                </a:solidFill>
                <a:latin typeface="Times New Roman" panose="02020603050405020304" pitchFamily="18" charset="0"/>
                <a:cs typeface="Times New Roman" panose="02020603050405020304" pitchFamily="18" charset="0"/>
              </a:rPr>
              <a:t>Transfer to Airport &amp; Return Home</a:t>
            </a:r>
            <a:endParaRPr lang="en-US" cap="all" dirty="0">
              <a:solidFill>
                <a:schemeClr val="bg1"/>
              </a:solidFill>
              <a:effectLst/>
              <a:latin typeface="Times New Roman" panose="02020603050405020304" pitchFamily="18" charset="0"/>
              <a:cs typeface="Times New Roman" panose="02020603050405020304" pitchFamily="18" charset="0"/>
            </a:endParaRPr>
          </a:p>
        </p:txBody>
      </p:sp>
      <p:pic>
        <p:nvPicPr>
          <p:cNvPr id="32770" name="Picture 2" descr="15 facts about Ateshgah, Baku fire temple where Sushma Swaraj paid ...">
            <a:extLst>
              <a:ext uri="{FF2B5EF4-FFF2-40B4-BE49-F238E27FC236}">
                <a16:creationId xmlns:a16="http://schemas.microsoft.com/office/drawing/2014/main" id="{61B27F21-A159-CA91-762C-DBEBF2DFE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30" y="4358917"/>
            <a:ext cx="2979216" cy="1663342"/>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Gobustan Rock Art &amp; Mud Volcanoes Tour 2024 - Baku">
            <a:extLst>
              <a:ext uri="{FF2B5EF4-FFF2-40B4-BE49-F238E27FC236}">
                <a16:creationId xmlns:a16="http://schemas.microsoft.com/office/drawing/2014/main" id="{C1E4465C-87C1-B78E-F01E-2D9868BC7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0817" y="4362758"/>
            <a:ext cx="3005711" cy="200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94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6D98-BDF1-AF90-37A1-DE59F3644FA8}"/>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V. SIN PHYSICS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CA6BC00-ACF4-5B20-F054-8FCE1D822647}"/>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Sir Isaac Newton (SIN) Physics Exam</a:t>
            </a:r>
            <a:r>
              <a:rPr lang="en-US" sz="2000" dirty="0">
                <a:latin typeface="Times New Roman" panose="02020603050405020304" pitchFamily="18" charset="0"/>
                <a:cs typeface="Times New Roman" panose="02020603050405020304" pitchFamily="18" charset="0"/>
              </a:rPr>
              <a:t>, conducted by the </a:t>
            </a:r>
            <a:r>
              <a:rPr lang="en-US" sz="2000" b="1" dirty="0">
                <a:latin typeface="Times New Roman" panose="02020603050405020304" pitchFamily="18" charset="0"/>
                <a:cs typeface="Times New Roman" panose="02020603050405020304" pitchFamily="18" charset="0"/>
              </a:rPr>
              <a:t>University of Waterloo, Canada</a:t>
            </a:r>
            <a:r>
              <a:rPr lang="en-US" sz="2000" dirty="0">
                <a:latin typeface="Times New Roman" panose="02020603050405020304" pitchFamily="18" charset="0"/>
                <a:cs typeface="Times New Roman" panose="02020603050405020304" pitchFamily="18" charset="0"/>
              </a:rPr>
              <a:t>, is an internationally recognized physics contest for high school students. It challenges students’ </a:t>
            </a:r>
            <a:r>
              <a:rPr lang="en-US" sz="2000" b="1" dirty="0">
                <a:latin typeface="Times New Roman" panose="02020603050405020304" pitchFamily="18" charset="0"/>
                <a:cs typeface="Times New Roman" panose="02020603050405020304" pitchFamily="18" charset="0"/>
              </a:rPr>
              <a:t>conceptual understanding, logical reasoning, and problem-solving skills</a:t>
            </a:r>
            <a:r>
              <a:rPr lang="en-US" sz="2000" dirty="0">
                <a:latin typeface="Times New Roman" panose="02020603050405020304" pitchFamily="18" charset="0"/>
                <a:cs typeface="Times New Roman" panose="02020603050405020304" pitchFamily="18" charset="0"/>
              </a:rPr>
              <a:t> in physics through thought-provoking multiple-choice questions. The exam encourages curiosity and deeper learning in physics and provides global academic recognition, making it valuable for students interested in </a:t>
            </a:r>
            <a:r>
              <a:rPr lang="en-US" sz="2000" b="1" dirty="0">
                <a:latin typeface="Times New Roman" panose="02020603050405020304" pitchFamily="18" charset="0"/>
                <a:cs typeface="Times New Roman" panose="02020603050405020304" pitchFamily="18" charset="0"/>
              </a:rPr>
              <a:t>STEM and physics-related careers</a:t>
            </a:r>
            <a:r>
              <a:rPr lang="en-US" sz="200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pic>
        <p:nvPicPr>
          <p:cNvPr id="21508" name="Picture 4" descr="Issac Newton">
            <a:extLst>
              <a:ext uri="{FF2B5EF4-FFF2-40B4-BE49-F238E27FC236}">
                <a16:creationId xmlns:a16="http://schemas.microsoft.com/office/drawing/2014/main" id="{5DAE8FC1-6536-5FAF-B8BA-B422F20A5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5613" y="4780118"/>
            <a:ext cx="2324561" cy="199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12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B92A-600E-4168-1D64-913403D0C30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INDEX</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ACD2CD-BE48-3ECF-A453-B0EECD0FE44E}"/>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Competitions offering</a:t>
            </a:r>
          </a:p>
          <a:p>
            <a:r>
              <a:rPr lang="en-US" dirty="0">
                <a:latin typeface="Times New Roman" panose="02020603050405020304" pitchFamily="18" charset="0"/>
                <a:cs typeface="Times New Roman" panose="02020603050405020304" pitchFamily="18" charset="0"/>
              </a:rPr>
              <a:t>Preliminary round</a:t>
            </a:r>
          </a:p>
          <a:p>
            <a:r>
              <a:rPr lang="en-US" dirty="0">
                <a:latin typeface="Times New Roman" panose="02020603050405020304" pitchFamily="18" charset="0"/>
                <a:cs typeface="Times New Roman" panose="02020603050405020304" pitchFamily="18" charset="0"/>
              </a:rPr>
              <a:t>Global round</a:t>
            </a:r>
          </a:p>
          <a:p>
            <a:r>
              <a:rPr lang="en-US" dirty="0">
                <a:latin typeface="Times New Roman" panose="02020603050405020304" pitchFamily="18" charset="0"/>
                <a:cs typeface="Times New Roman" panose="02020603050405020304" pitchFamily="18" charset="0"/>
              </a:rPr>
              <a:t>How we will be helping the students t prepare</a:t>
            </a:r>
          </a:p>
          <a:p>
            <a:r>
              <a:rPr lang="en-US" dirty="0">
                <a:latin typeface="Times New Roman" panose="02020603050405020304" pitchFamily="18" charset="0"/>
                <a:cs typeface="Times New Roman" panose="02020603050405020304" pitchFamily="18" charset="0"/>
              </a:rPr>
              <a:t>Course for attending the Global round</a:t>
            </a:r>
            <a:endParaRPr lang="en-IN" dirty="0">
              <a:latin typeface="Times New Roman" panose="02020603050405020304" pitchFamily="18" charset="0"/>
              <a:cs typeface="Times New Roman" panose="02020603050405020304" pitchFamily="18" charset="0"/>
            </a:endParaRPr>
          </a:p>
        </p:txBody>
      </p:sp>
      <p:pic>
        <p:nvPicPr>
          <p:cNvPr id="14338" name="Picture 2" descr="Alphabet Blocks Index stock image. Image of letters, student - 15278771">
            <a:extLst>
              <a:ext uri="{FF2B5EF4-FFF2-40B4-BE49-F238E27FC236}">
                <a16:creationId xmlns:a16="http://schemas.microsoft.com/office/drawing/2014/main" id="{AC8931BC-ADBC-7D80-E283-2D33941C4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767" y="5015165"/>
            <a:ext cx="3485535" cy="98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599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EE79-FEC6-651C-35C6-533A3F6CA9D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SIN PHYSICS- COMPETITION OVERVIEW</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392F4A-EED6-BEA1-13DB-FAF2F5B76EDC}"/>
              </a:ext>
            </a:extLst>
          </p:cNvPr>
          <p:cNvSpPr>
            <a:spLocks noGrp="1"/>
          </p:cNvSpPr>
          <p:nvPr>
            <p:ph idx="1"/>
          </p:nvPr>
        </p:nvSpPr>
        <p:spPr>
          <a:xfrm>
            <a:off x="810020" y="4919746"/>
            <a:ext cx="10783350" cy="1404785"/>
          </a:xfrm>
        </p:spPr>
        <p:txBody>
          <a:bodyPr>
            <a:normAutofit fontScale="25000" lnSpcReduction="20000"/>
          </a:bodyPr>
          <a:lstStyle/>
          <a:p>
            <a:r>
              <a:rPr lang="en-US" sz="8000" b="1" dirty="0">
                <a:latin typeface="Times New Roman" panose="02020603050405020304" pitchFamily="18" charset="0"/>
                <a:cs typeface="Times New Roman" panose="02020603050405020304" pitchFamily="18" charset="0"/>
              </a:rPr>
              <a:t>📜 Certificates</a:t>
            </a:r>
          </a:p>
          <a:p>
            <a:r>
              <a:rPr lang="en-US" sz="5600" b="1" dirty="0">
                <a:latin typeface="Times New Roman" panose="02020603050405020304" pitchFamily="18" charset="0"/>
                <a:cs typeface="Times New Roman" panose="02020603050405020304" pitchFamily="18" charset="0"/>
              </a:rPr>
              <a:t>Participation Certificate</a:t>
            </a:r>
            <a:endParaRPr lang="en-US" sz="5600" dirty="0">
              <a:latin typeface="Times New Roman" panose="02020603050405020304" pitchFamily="18" charset="0"/>
              <a:cs typeface="Times New Roman" panose="02020603050405020304" pitchFamily="18" charset="0"/>
            </a:endParaRPr>
          </a:p>
          <a:p>
            <a:pPr lvl="1"/>
            <a:r>
              <a:rPr lang="en-US" sz="4800" dirty="0">
                <a:latin typeface="Times New Roman" panose="02020603050405020304" pitchFamily="18" charset="0"/>
                <a:cs typeface="Times New Roman" panose="02020603050405020304" pitchFamily="18" charset="0"/>
              </a:rPr>
              <a:t>Given to students who appear for the SIN exam.</a:t>
            </a:r>
          </a:p>
          <a:p>
            <a:pPr lvl="1"/>
            <a:r>
              <a:rPr lang="en-US" sz="4800" dirty="0">
                <a:latin typeface="Times New Roman" panose="02020603050405020304" pitchFamily="18" charset="0"/>
                <a:cs typeface="Times New Roman" panose="02020603050405020304" pitchFamily="18" charset="0"/>
              </a:rPr>
              <a:t>Issued through the school / exam coordinator.</a:t>
            </a:r>
          </a:p>
          <a:p>
            <a:pPr lvl="1"/>
            <a:r>
              <a:rPr lang="en-US" sz="4800" dirty="0">
                <a:latin typeface="Times New Roman" panose="02020603050405020304" pitchFamily="18" charset="0"/>
                <a:cs typeface="Times New Roman" panose="02020603050405020304" pitchFamily="18" charset="0"/>
              </a:rPr>
              <a:t>Confirms participation in a </a:t>
            </a:r>
            <a:r>
              <a:rPr lang="en-US" sz="4800" b="1" dirty="0">
                <a:latin typeface="Times New Roman" panose="02020603050405020304" pitchFamily="18" charset="0"/>
                <a:cs typeface="Times New Roman" panose="02020603050405020304" pitchFamily="18" charset="0"/>
              </a:rPr>
              <a:t>University of Waterloo international physics contest</a:t>
            </a:r>
            <a:r>
              <a:rPr lang="en-US" sz="4800" dirty="0">
                <a:latin typeface="Times New Roman" panose="02020603050405020304" pitchFamily="18" charset="0"/>
                <a:cs typeface="Times New Roman" panose="02020603050405020304" pitchFamily="18" charset="0"/>
              </a:rPr>
              <a:t>.</a:t>
            </a:r>
          </a:p>
          <a:p>
            <a:r>
              <a:rPr lang="en-US" sz="5600" b="1" dirty="0">
                <a:latin typeface="Times New Roman" panose="02020603050405020304" pitchFamily="18" charset="0"/>
                <a:cs typeface="Times New Roman" panose="02020603050405020304" pitchFamily="18" charset="0"/>
              </a:rPr>
              <a:t>Achievement / Merit Recognition</a:t>
            </a:r>
            <a:endParaRPr lang="en-US" sz="5600" dirty="0">
              <a:latin typeface="Times New Roman" panose="02020603050405020304" pitchFamily="18" charset="0"/>
              <a:cs typeface="Times New Roman" panose="02020603050405020304" pitchFamily="18" charset="0"/>
            </a:endParaRPr>
          </a:p>
          <a:p>
            <a:pPr lvl="1"/>
            <a:r>
              <a:rPr lang="en-US" sz="4800" dirty="0">
                <a:latin typeface="Times New Roman" panose="02020603050405020304" pitchFamily="18" charset="0"/>
                <a:cs typeface="Times New Roman" panose="02020603050405020304" pitchFamily="18" charset="0"/>
              </a:rPr>
              <a:t>High-scoring students may receive </a:t>
            </a:r>
            <a:r>
              <a:rPr lang="en-US" sz="4800" b="1" dirty="0">
                <a:latin typeface="Times New Roman" panose="02020603050405020304" pitchFamily="18" charset="0"/>
                <a:cs typeface="Times New Roman" panose="02020603050405020304" pitchFamily="18" charset="0"/>
              </a:rPr>
              <a:t>achievement recognition</a:t>
            </a:r>
            <a:r>
              <a:rPr lang="en-US" sz="4800" dirty="0">
                <a:latin typeface="Times New Roman" panose="02020603050405020304" pitchFamily="18" charset="0"/>
                <a:cs typeface="Times New Roman" panose="02020603050405020304" pitchFamily="18" charset="0"/>
              </a:rPr>
              <a:t> (such as distinction or top-percentage mention).</a:t>
            </a:r>
          </a:p>
          <a:p>
            <a:pPr lvl="1"/>
            <a:r>
              <a:rPr lang="en-US" sz="4800" dirty="0">
                <a:latin typeface="Times New Roman" panose="02020603050405020304" pitchFamily="18" charset="0"/>
                <a:cs typeface="Times New Roman" panose="02020603050405020304" pitchFamily="18" charset="0"/>
              </a:rPr>
              <a:t>The exact category depends on </a:t>
            </a:r>
            <a:r>
              <a:rPr lang="en-US" sz="4800" b="1" dirty="0">
                <a:latin typeface="Times New Roman" panose="02020603050405020304" pitchFamily="18" charset="0"/>
                <a:cs typeface="Times New Roman" panose="02020603050405020304" pitchFamily="18" charset="0"/>
              </a:rPr>
              <a:t>year-wise performance cut-offs</a:t>
            </a:r>
            <a:r>
              <a:rPr lang="en-US" sz="4800" dirty="0">
                <a:latin typeface="Times New Roman" panose="02020603050405020304" pitchFamily="18" charset="0"/>
                <a:cs typeface="Times New Roman" panose="02020603050405020304" pitchFamily="18" charset="0"/>
              </a:rPr>
              <a:t>.</a:t>
            </a:r>
          </a:p>
          <a:p>
            <a:pPr lvl="1"/>
            <a:r>
              <a:rPr lang="en-US" sz="4800" dirty="0">
                <a:latin typeface="Times New Roman" panose="02020603050405020304" pitchFamily="18" charset="0"/>
                <a:cs typeface="Times New Roman" panose="02020603050405020304" pitchFamily="18" charset="0"/>
              </a:rPr>
              <a:t>Recognition is based on </a:t>
            </a:r>
            <a:r>
              <a:rPr lang="en-US" sz="4800" b="1" dirty="0">
                <a:latin typeface="Times New Roman" panose="02020603050405020304" pitchFamily="18" charset="0"/>
                <a:cs typeface="Times New Roman" panose="02020603050405020304" pitchFamily="18" charset="0"/>
              </a:rPr>
              <a:t>global performance</a:t>
            </a:r>
            <a:r>
              <a:rPr lang="en-US" sz="4800" dirty="0">
                <a:latin typeface="Times New Roman" panose="02020603050405020304" pitchFamily="18" charset="0"/>
                <a:cs typeface="Times New Roman" panose="02020603050405020304" pitchFamily="18" charset="0"/>
              </a:rPr>
              <a:t>, not just school level.</a:t>
            </a:r>
          </a:p>
          <a:p>
            <a:endParaRPr lang="en-IN" dirty="0"/>
          </a:p>
        </p:txBody>
      </p:sp>
      <p:graphicFrame>
        <p:nvGraphicFramePr>
          <p:cNvPr id="4" name="Table 3">
            <a:extLst>
              <a:ext uri="{FF2B5EF4-FFF2-40B4-BE49-F238E27FC236}">
                <a16:creationId xmlns:a16="http://schemas.microsoft.com/office/drawing/2014/main" id="{2C0561F9-2CD7-4DBC-FB08-C3AFA9032946}"/>
              </a:ext>
            </a:extLst>
          </p:cNvPr>
          <p:cNvGraphicFramePr>
            <a:graphicFrameLocks noGrp="1"/>
          </p:cNvGraphicFramePr>
          <p:nvPr>
            <p:extLst>
              <p:ext uri="{D42A27DB-BD31-4B8C-83A1-F6EECF244321}">
                <p14:modId xmlns:p14="http://schemas.microsoft.com/office/powerpoint/2010/main" val="4107200929"/>
              </p:ext>
            </p:extLst>
          </p:nvPr>
        </p:nvGraphicFramePr>
        <p:xfrm>
          <a:off x="344129" y="2005926"/>
          <a:ext cx="11715133" cy="2178048"/>
        </p:xfrm>
        <a:graphic>
          <a:graphicData uri="http://schemas.openxmlformats.org/drawingml/2006/table">
            <a:tbl>
              <a:tblPr/>
              <a:tblGrid>
                <a:gridCol w="1306051">
                  <a:extLst>
                    <a:ext uri="{9D8B030D-6E8A-4147-A177-3AD203B41FA5}">
                      <a16:colId xmlns:a16="http://schemas.microsoft.com/office/drawing/2014/main" val="1592148226"/>
                    </a:ext>
                  </a:extLst>
                </a:gridCol>
                <a:gridCol w="1301135">
                  <a:extLst>
                    <a:ext uri="{9D8B030D-6E8A-4147-A177-3AD203B41FA5}">
                      <a16:colId xmlns:a16="http://schemas.microsoft.com/office/drawing/2014/main" val="3641155841"/>
                    </a:ext>
                  </a:extLst>
                </a:gridCol>
                <a:gridCol w="1793228">
                  <a:extLst>
                    <a:ext uri="{9D8B030D-6E8A-4147-A177-3AD203B41FA5}">
                      <a16:colId xmlns:a16="http://schemas.microsoft.com/office/drawing/2014/main" val="2785163317"/>
                    </a:ext>
                  </a:extLst>
                </a:gridCol>
                <a:gridCol w="1804727">
                  <a:extLst>
                    <a:ext uri="{9D8B030D-6E8A-4147-A177-3AD203B41FA5}">
                      <a16:colId xmlns:a16="http://schemas.microsoft.com/office/drawing/2014/main" val="384766453"/>
                    </a:ext>
                  </a:extLst>
                </a:gridCol>
                <a:gridCol w="1158717">
                  <a:extLst>
                    <a:ext uri="{9D8B030D-6E8A-4147-A177-3AD203B41FA5}">
                      <a16:colId xmlns:a16="http://schemas.microsoft.com/office/drawing/2014/main" val="562913872"/>
                    </a:ext>
                  </a:extLst>
                </a:gridCol>
                <a:gridCol w="1839136">
                  <a:extLst>
                    <a:ext uri="{9D8B030D-6E8A-4147-A177-3AD203B41FA5}">
                      <a16:colId xmlns:a16="http://schemas.microsoft.com/office/drawing/2014/main" val="529020523"/>
                    </a:ext>
                  </a:extLst>
                </a:gridCol>
                <a:gridCol w="914400">
                  <a:extLst>
                    <a:ext uri="{9D8B030D-6E8A-4147-A177-3AD203B41FA5}">
                      <a16:colId xmlns:a16="http://schemas.microsoft.com/office/drawing/2014/main" val="4118261828"/>
                    </a:ext>
                  </a:extLst>
                </a:gridCol>
                <a:gridCol w="899652">
                  <a:extLst>
                    <a:ext uri="{9D8B030D-6E8A-4147-A177-3AD203B41FA5}">
                      <a16:colId xmlns:a16="http://schemas.microsoft.com/office/drawing/2014/main" val="1365289992"/>
                    </a:ext>
                  </a:extLst>
                </a:gridCol>
                <a:gridCol w="698087">
                  <a:extLst>
                    <a:ext uri="{9D8B030D-6E8A-4147-A177-3AD203B41FA5}">
                      <a16:colId xmlns:a16="http://schemas.microsoft.com/office/drawing/2014/main" val="1755604267"/>
                    </a:ext>
                  </a:extLst>
                </a:gridCol>
              </a:tblGrid>
              <a:tr h="894298">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Registration fee</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3266429245"/>
                  </a:ext>
                </a:extLst>
              </a:tr>
              <a:tr h="1283750">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SIN PHYSICS</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9</a:t>
                      </a:r>
                      <a:r>
                        <a:rPr lang="en-IN" sz="1400" baseline="30000" dirty="0">
                          <a:solidFill>
                            <a:schemeClr val="bg1"/>
                          </a:solidFill>
                          <a:effectLst/>
                          <a:latin typeface="Times New Roman" panose="02020603050405020304" pitchFamily="18" charset="0"/>
                          <a:cs typeface="Times New Roman" panose="02020603050405020304" pitchFamily="18" charset="0"/>
                        </a:rPr>
                        <a:t>th</a:t>
                      </a:r>
                      <a:r>
                        <a:rPr lang="en-IN" sz="1400" dirty="0">
                          <a:solidFill>
                            <a:schemeClr val="bg1"/>
                          </a:solidFill>
                          <a:effectLst/>
                          <a:latin typeface="Times New Roman" panose="02020603050405020304" pitchFamily="18" charset="0"/>
                          <a:cs typeface="Times New Roman" panose="02020603050405020304" pitchFamily="18" charset="0"/>
                        </a:rPr>
                        <a:t>  -11nth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12</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120</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+4 for correct, 0 for wrong, 0 for unanswered question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48 </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0</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May 1</a:t>
                      </a:r>
                      <a:r>
                        <a:rPr lang="en-IN" sz="1400" baseline="30000" dirty="0">
                          <a:solidFill>
                            <a:schemeClr val="bg1"/>
                          </a:solidFill>
                          <a:effectLst/>
                          <a:latin typeface="Times New Roman" panose="02020603050405020304" pitchFamily="18" charset="0"/>
                          <a:cs typeface="Times New Roman" panose="02020603050405020304" pitchFamily="18" charset="0"/>
                        </a:rPr>
                        <a:t>st</a:t>
                      </a:r>
                      <a:r>
                        <a:rPr lang="en-IN" sz="1400" dirty="0">
                          <a:solidFill>
                            <a:schemeClr val="bg1"/>
                          </a:solidFill>
                          <a:effectLst/>
                          <a:latin typeface="Times New Roman" panose="02020603050405020304" pitchFamily="18" charset="0"/>
                          <a:cs typeface="Times New Roman" panose="02020603050405020304" pitchFamily="18" charset="0"/>
                        </a:rPr>
                        <a:t>   2026</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900/-INR</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3733941"/>
                  </a:ext>
                </a:extLst>
              </a:tr>
            </a:tbl>
          </a:graphicData>
        </a:graphic>
      </p:graphicFrame>
      <p:pic>
        <p:nvPicPr>
          <p:cNvPr id="7172" name="Picture 4" descr="Physics Subject Review">
            <a:extLst>
              <a:ext uri="{FF2B5EF4-FFF2-40B4-BE49-F238E27FC236}">
                <a16:creationId xmlns:a16="http://schemas.microsoft.com/office/drawing/2014/main" id="{1F75ADE4-9E8C-67DD-22A8-1AB39B1C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876872" y="5372827"/>
            <a:ext cx="2246030" cy="14047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CE(A/L)Physics in All Island - G.C.E. A/L (International)">
            <a:extLst>
              <a:ext uri="{FF2B5EF4-FFF2-40B4-BE49-F238E27FC236}">
                <a16:creationId xmlns:a16="http://schemas.microsoft.com/office/drawing/2014/main" id="{0D110A50-A77B-08B8-24CC-B4EF87676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601" y="4593741"/>
            <a:ext cx="1729193" cy="102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6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A74A-AB31-E548-ABFF-CB770EF464D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VI. AVOGADRO CHEMISTRY</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2FB355-23EC-EEF3-4C07-BF4C85F4CD15}"/>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Avogadro Chemistry Contest</a:t>
            </a:r>
            <a:r>
              <a:rPr lang="en-US" sz="2000" dirty="0">
                <a:latin typeface="Times New Roman" panose="02020603050405020304" pitchFamily="18" charset="0"/>
                <a:cs typeface="Times New Roman" panose="02020603050405020304" pitchFamily="18" charset="0"/>
              </a:rPr>
              <a:t>, organized by the </a:t>
            </a:r>
            <a:r>
              <a:rPr lang="en-US" sz="2000" b="1" dirty="0">
                <a:latin typeface="Times New Roman" panose="02020603050405020304" pitchFamily="18" charset="0"/>
                <a:cs typeface="Times New Roman" panose="02020603050405020304" pitchFamily="18" charset="0"/>
              </a:rPr>
              <a:t>University of Waterloo</a:t>
            </a:r>
            <a:r>
              <a:rPr lang="en-US" sz="2000" dirty="0">
                <a:latin typeface="Times New Roman" panose="02020603050405020304" pitchFamily="18" charset="0"/>
                <a:cs typeface="Times New Roman" panose="02020603050405020304" pitchFamily="18" charset="0"/>
              </a:rPr>
              <a:t>, is an international chemistry competition designed primarily for </a:t>
            </a:r>
            <a:r>
              <a:rPr lang="en-US" sz="2000" b="1" dirty="0">
                <a:latin typeface="Times New Roman" panose="02020603050405020304" pitchFamily="18" charset="0"/>
                <a:cs typeface="Times New Roman" panose="02020603050405020304" pitchFamily="18" charset="0"/>
              </a:rPr>
              <a:t>Grade 11 students</a:t>
            </a:r>
            <a:r>
              <a:rPr lang="en-US" sz="2000" dirty="0">
                <a:latin typeface="Times New Roman" panose="02020603050405020304" pitchFamily="18" charset="0"/>
                <a:cs typeface="Times New Roman" panose="02020603050405020304" pitchFamily="18" charset="0"/>
              </a:rPr>
              <a:t>. The contest tests students’ understanding of </a:t>
            </a:r>
            <a:r>
              <a:rPr lang="en-US" sz="2000" b="1" dirty="0">
                <a:latin typeface="Times New Roman" panose="02020603050405020304" pitchFamily="18" charset="0"/>
                <a:cs typeface="Times New Roman" panose="02020603050405020304" pitchFamily="18" charset="0"/>
              </a:rPr>
              <a:t>fundamental chemistry concepts</a:t>
            </a:r>
            <a:r>
              <a:rPr lang="en-US" sz="2000" dirty="0">
                <a:latin typeface="Times New Roman" panose="02020603050405020304" pitchFamily="18" charset="0"/>
                <a:cs typeface="Times New Roman" panose="02020603050405020304" pitchFamily="18" charset="0"/>
              </a:rPr>
              <a:t>, analytical thinking, and application-based problem solving through multiple-choice questions. It helps students strengthen their chemistry foundation and offers international academic recognition that supports future </a:t>
            </a:r>
            <a:r>
              <a:rPr lang="en-US" sz="2000" b="1" dirty="0">
                <a:latin typeface="Times New Roman" panose="02020603050405020304" pitchFamily="18" charset="0"/>
                <a:cs typeface="Times New Roman" panose="02020603050405020304" pitchFamily="18" charset="0"/>
              </a:rPr>
              <a:t>science and university applications</a:t>
            </a:r>
            <a:r>
              <a:rPr lang="en-US" sz="200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pic>
        <p:nvPicPr>
          <p:cNvPr id="20484" name="Picture 4" descr="World Celebrates Mole Day 2023: Know History Behind Avogadro's Number">
            <a:extLst>
              <a:ext uri="{FF2B5EF4-FFF2-40B4-BE49-F238E27FC236}">
                <a16:creationId xmlns:a16="http://schemas.microsoft.com/office/drawing/2014/main" id="{53A713A7-6906-DF24-8BD4-ECA51A9A9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479" y="4689987"/>
            <a:ext cx="3930747" cy="197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6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D251-44D5-E1C0-D4BD-54C83C84E1EC}"/>
              </a:ext>
            </a:extLst>
          </p:cNvPr>
          <p:cNvSpPr>
            <a:spLocks noGrp="1"/>
          </p:cNvSpPr>
          <p:nvPr>
            <p:ph type="title"/>
          </p:nvPr>
        </p:nvSpPr>
        <p:spPr>
          <a:xfrm>
            <a:off x="810000" y="447188"/>
            <a:ext cx="11313174" cy="970450"/>
          </a:xfrm>
        </p:spPr>
        <p:txBody>
          <a:bodyPr/>
          <a:lstStyle/>
          <a:p>
            <a:r>
              <a:rPr lang="en-US" dirty="0">
                <a:latin typeface="Times New Roman" panose="02020603050405020304" pitchFamily="18" charset="0"/>
                <a:cs typeface="Times New Roman" panose="02020603050405020304" pitchFamily="18" charset="0"/>
              </a:rPr>
              <a:t> AVOGADRO CHEMISTRY- EXAM OVERVIEW</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D878A7-1CF2-7500-34EC-B5808F00C868}"/>
              </a:ext>
            </a:extLst>
          </p:cNvPr>
          <p:cNvSpPr>
            <a:spLocks noGrp="1"/>
          </p:cNvSpPr>
          <p:nvPr>
            <p:ph idx="1"/>
          </p:nvPr>
        </p:nvSpPr>
        <p:spPr>
          <a:xfrm>
            <a:off x="530942" y="4748981"/>
            <a:ext cx="11422623" cy="1819147"/>
          </a:xfrm>
        </p:spPr>
        <p:txBody>
          <a:bodyPr>
            <a:normAutofit lnSpcReduction="10000"/>
          </a:bodyPr>
          <a:lstStyle/>
          <a:p>
            <a:r>
              <a:rPr lang="en-US" sz="1700" b="1" dirty="0">
                <a:latin typeface="Times New Roman" panose="02020603050405020304" pitchFamily="18" charset="0"/>
                <a:cs typeface="Times New Roman" panose="02020603050405020304" pitchFamily="18" charset="0"/>
              </a:rPr>
              <a:t>🏆 3. Awards &amp; Recognition</a:t>
            </a:r>
          </a:p>
          <a:p>
            <a:r>
              <a:rPr lang="en-US" sz="1700" b="1" dirty="0">
                <a:latin typeface="Times New Roman" panose="02020603050405020304" pitchFamily="18" charset="0"/>
                <a:cs typeface="Times New Roman" panose="02020603050405020304" pitchFamily="18" charset="0"/>
              </a:rPr>
              <a:t>Recognition for Top Performance</a:t>
            </a:r>
            <a:endParaRPr lang="en-US" sz="1700" dirty="0">
              <a:latin typeface="Times New Roman" panose="02020603050405020304" pitchFamily="18" charset="0"/>
              <a:cs typeface="Times New Roman" panose="02020603050405020304" pitchFamily="18" charset="0"/>
            </a:endParaRPr>
          </a:p>
          <a:p>
            <a:pPr lvl="1"/>
            <a:r>
              <a:rPr lang="en-US" sz="1500" dirty="0">
                <a:latin typeface="Times New Roman" panose="02020603050405020304" pitchFamily="18" charset="0"/>
                <a:cs typeface="Times New Roman" panose="02020603050405020304" pitchFamily="18" charset="0"/>
              </a:rPr>
              <a:t>Students with </a:t>
            </a:r>
            <a:r>
              <a:rPr lang="en-US" sz="1500" b="1" dirty="0">
                <a:latin typeface="Times New Roman" panose="02020603050405020304" pitchFamily="18" charset="0"/>
                <a:cs typeface="Times New Roman" panose="02020603050405020304" pitchFamily="18" charset="0"/>
              </a:rPr>
              <a:t>very high scores</a:t>
            </a:r>
            <a:r>
              <a:rPr lang="en-US" sz="1500" dirty="0">
                <a:latin typeface="Times New Roman" panose="02020603050405020304" pitchFamily="18" charset="0"/>
                <a:cs typeface="Times New Roman" panose="02020603050405020304" pitchFamily="18" charset="0"/>
              </a:rPr>
              <a:t> receive special recognition from Waterloo (national/global ranking or distinction).</a:t>
            </a:r>
          </a:p>
          <a:p>
            <a:r>
              <a:rPr lang="en-US" sz="1700" b="1" dirty="0">
                <a:latin typeface="Times New Roman" panose="02020603050405020304" pitchFamily="18" charset="0"/>
                <a:cs typeface="Times New Roman" panose="02020603050405020304" pitchFamily="18" charset="0"/>
              </a:rPr>
              <a:t>Limited-Edition Plaques / Academic Awards</a:t>
            </a:r>
            <a:endParaRPr lang="en-US" sz="1700" dirty="0">
              <a:latin typeface="Times New Roman" panose="02020603050405020304" pitchFamily="18" charset="0"/>
              <a:cs typeface="Times New Roman" panose="02020603050405020304" pitchFamily="18" charset="0"/>
            </a:endParaRPr>
          </a:p>
          <a:p>
            <a:pPr lvl="1"/>
            <a:r>
              <a:rPr lang="en-US" sz="1500" dirty="0">
                <a:latin typeface="Times New Roman" panose="02020603050405020304" pitchFamily="18" charset="0"/>
                <a:cs typeface="Times New Roman" panose="02020603050405020304" pitchFamily="18" charset="0"/>
              </a:rPr>
              <a:t>Some schools or regions may also give </a:t>
            </a:r>
            <a:r>
              <a:rPr lang="en-US" sz="1500" b="1" dirty="0">
                <a:latin typeface="Times New Roman" panose="02020603050405020304" pitchFamily="18" charset="0"/>
                <a:cs typeface="Times New Roman" panose="02020603050405020304" pitchFamily="18" charset="0"/>
              </a:rPr>
              <a:t>plaques or school awards</a:t>
            </a:r>
            <a:r>
              <a:rPr lang="en-US" sz="1500" dirty="0">
                <a:latin typeface="Times New Roman" panose="02020603050405020304" pitchFamily="18" charset="0"/>
                <a:cs typeface="Times New Roman" panose="02020603050405020304" pitchFamily="18" charset="0"/>
              </a:rPr>
              <a:t> for top scorers. (Often tied to top percentile performance.) </a:t>
            </a:r>
          </a:p>
          <a:p>
            <a:endParaRPr lang="en-IN" sz="1200" dirty="0"/>
          </a:p>
        </p:txBody>
      </p:sp>
      <p:graphicFrame>
        <p:nvGraphicFramePr>
          <p:cNvPr id="4" name="Table 3">
            <a:extLst>
              <a:ext uri="{FF2B5EF4-FFF2-40B4-BE49-F238E27FC236}">
                <a16:creationId xmlns:a16="http://schemas.microsoft.com/office/drawing/2014/main" id="{5892D3CE-1104-B9BA-D721-B56C3052079F}"/>
              </a:ext>
            </a:extLst>
          </p:cNvPr>
          <p:cNvGraphicFramePr>
            <a:graphicFrameLocks noGrp="1"/>
          </p:cNvGraphicFramePr>
          <p:nvPr>
            <p:extLst>
              <p:ext uri="{D42A27DB-BD31-4B8C-83A1-F6EECF244321}">
                <p14:modId xmlns:p14="http://schemas.microsoft.com/office/powerpoint/2010/main" val="1272577597"/>
              </p:ext>
            </p:extLst>
          </p:nvPr>
        </p:nvGraphicFramePr>
        <p:xfrm>
          <a:off x="238432" y="2225441"/>
          <a:ext cx="11715133" cy="2178048"/>
        </p:xfrm>
        <a:graphic>
          <a:graphicData uri="http://schemas.openxmlformats.org/drawingml/2006/table">
            <a:tbl>
              <a:tblPr/>
              <a:tblGrid>
                <a:gridCol w="1306051">
                  <a:extLst>
                    <a:ext uri="{9D8B030D-6E8A-4147-A177-3AD203B41FA5}">
                      <a16:colId xmlns:a16="http://schemas.microsoft.com/office/drawing/2014/main" val="1592148226"/>
                    </a:ext>
                  </a:extLst>
                </a:gridCol>
                <a:gridCol w="1301135">
                  <a:extLst>
                    <a:ext uri="{9D8B030D-6E8A-4147-A177-3AD203B41FA5}">
                      <a16:colId xmlns:a16="http://schemas.microsoft.com/office/drawing/2014/main" val="3641155841"/>
                    </a:ext>
                  </a:extLst>
                </a:gridCol>
                <a:gridCol w="1793228">
                  <a:extLst>
                    <a:ext uri="{9D8B030D-6E8A-4147-A177-3AD203B41FA5}">
                      <a16:colId xmlns:a16="http://schemas.microsoft.com/office/drawing/2014/main" val="2785163317"/>
                    </a:ext>
                  </a:extLst>
                </a:gridCol>
                <a:gridCol w="1804727">
                  <a:extLst>
                    <a:ext uri="{9D8B030D-6E8A-4147-A177-3AD203B41FA5}">
                      <a16:colId xmlns:a16="http://schemas.microsoft.com/office/drawing/2014/main" val="384766453"/>
                    </a:ext>
                  </a:extLst>
                </a:gridCol>
                <a:gridCol w="1158717">
                  <a:extLst>
                    <a:ext uri="{9D8B030D-6E8A-4147-A177-3AD203B41FA5}">
                      <a16:colId xmlns:a16="http://schemas.microsoft.com/office/drawing/2014/main" val="562913872"/>
                    </a:ext>
                  </a:extLst>
                </a:gridCol>
                <a:gridCol w="1839136">
                  <a:extLst>
                    <a:ext uri="{9D8B030D-6E8A-4147-A177-3AD203B41FA5}">
                      <a16:colId xmlns:a16="http://schemas.microsoft.com/office/drawing/2014/main" val="529020523"/>
                    </a:ext>
                  </a:extLst>
                </a:gridCol>
                <a:gridCol w="1010264">
                  <a:extLst>
                    <a:ext uri="{9D8B030D-6E8A-4147-A177-3AD203B41FA5}">
                      <a16:colId xmlns:a16="http://schemas.microsoft.com/office/drawing/2014/main" val="4118261828"/>
                    </a:ext>
                  </a:extLst>
                </a:gridCol>
                <a:gridCol w="803788">
                  <a:extLst>
                    <a:ext uri="{9D8B030D-6E8A-4147-A177-3AD203B41FA5}">
                      <a16:colId xmlns:a16="http://schemas.microsoft.com/office/drawing/2014/main" val="1365289992"/>
                    </a:ext>
                  </a:extLst>
                </a:gridCol>
                <a:gridCol w="698087">
                  <a:extLst>
                    <a:ext uri="{9D8B030D-6E8A-4147-A177-3AD203B41FA5}">
                      <a16:colId xmlns:a16="http://schemas.microsoft.com/office/drawing/2014/main" val="1755604267"/>
                    </a:ext>
                  </a:extLst>
                </a:gridCol>
              </a:tblGrid>
              <a:tr h="894298">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Registration fee</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3266429245"/>
                  </a:ext>
                </a:extLst>
              </a:tr>
              <a:tr h="1283750">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Avogadro chemistry </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9</a:t>
                      </a:r>
                      <a:r>
                        <a:rPr lang="en-IN" sz="1400" baseline="30000" dirty="0">
                          <a:solidFill>
                            <a:schemeClr val="bg1"/>
                          </a:solidFill>
                          <a:effectLst/>
                          <a:latin typeface="Times New Roman" panose="02020603050405020304" pitchFamily="18" charset="0"/>
                          <a:cs typeface="Times New Roman" panose="02020603050405020304" pitchFamily="18" charset="0"/>
                        </a:rPr>
                        <a:t>th</a:t>
                      </a:r>
                      <a:r>
                        <a:rPr lang="en-IN" sz="1400" dirty="0">
                          <a:solidFill>
                            <a:schemeClr val="bg1"/>
                          </a:solidFill>
                          <a:effectLst/>
                          <a:latin typeface="Times New Roman" panose="02020603050405020304" pitchFamily="18" charset="0"/>
                          <a:cs typeface="Times New Roman" panose="02020603050405020304" pitchFamily="18" charset="0"/>
                        </a:rPr>
                        <a:t>  -11nth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40</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75</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+1 for correct, 0 for wrong, -0.25 for unanswered question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40 </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-0.25</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May 14</a:t>
                      </a:r>
                      <a:r>
                        <a:rPr lang="en-IN" sz="1400" baseline="30000" dirty="0">
                          <a:solidFill>
                            <a:schemeClr val="bg1"/>
                          </a:solidFill>
                          <a:effectLst/>
                          <a:latin typeface="Times New Roman" panose="02020603050405020304" pitchFamily="18" charset="0"/>
                          <a:cs typeface="Times New Roman" panose="02020603050405020304" pitchFamily="18" charset="0"/>
                        </a:rPr>
                        <a:t>TH</a:t>
                      </a:r>
                      <a:r>
                        <a:rPr lang="en-IN" sz="1400" dirty="0">
                          <a:solidFill>
                            <a:schemeClr val="bg1"/>
                          </a:solidFill>
                          <a:effectLst/>
                          <a:latin typeface="Times New Roman" panose="02020603050405020304" pitchFamily="18" charset="0"/>
                          <a:cs typeface="Times New Roman" panose="02020603050405020304" pitchFamily="18" charset="0"/>
                        </a:rPr>
                        <a:t>  2026</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900/-INR</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3733941"/>
                  </a:ext>
                </a:extLst>
              </a:tr>
            </a:tbl>
          </a:graphicData>
        </a:graphic>
      </p:graphicFrame>
      <p:pic>
        <p:nvPicPr>
          <p:cNvPr id="6148" name="Picture 4" descr="The Blue Bottle Chemistry Demonstration">
            <a:extLst>
              <a:ext uri="{FF2B5EF4-FFF2-40B4-BE49-F238E27FC236}">
                <a16:creationId xmlns:a16="http://schemas.microsoft.com/office/drawing/2014/main" id="{AC03C1FF-71D3-6037-07B2-4D50DEE71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43" y="5207192"/>
            <a:ext cx="1604842" cy="9027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10 Facts about Chemistry - Fact File">
            <a:extLst>
              <a:ext uri="{FF2B5EF4-FFF2-40B4-BE49-F238E27FC236}">
                <a16:creationId xmlns:a16="http://schemas.microsoft.com/office/drawing/2014/main" id="{FDF07957-F028-51D9-7A08-F4B19DA4E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155" y="4552334"/>
            <a:ext cx="1452101" cy="72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26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47BE-8EB7-7382-C58A-3C6CC218EB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VII. NATIONAL BIOLOGY COMPETITION</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8ED16D6-B197-CAEC-5E19-91E915ADF874}"/>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National Biology Competition (NBC)</a:t>
            </a:r>
            <a:r>
              <a:rPr lang="en-US" sz="2400" dirty="0">
                <a:latin typeface="Times New Roman" panose="02020603050405020304" pitchFamily="18" charset="0"/>
                <a:cs typeface="Times New Roman" panose="02020603050405020304" pitchFamily="18" charset="0"/>
              </a:rPr>
              <a:t>, organized by the </a:t>
            </a:r>
            <a:r>
              <a:rPr lang="en-US" sz="2400" b="1" dirty="0">
                <a:latin typeface="Times New Roman" panose="02020603050405020304" pitchFamily="18" charset="0"/>
                <a:cs typeface="Times New Roman" panose="02020603050405020304" pitchFamily="18" charset="0"/>
              </a:rPr>
              <a:t>University of Toronto</a:t>
            </a:r>
            <a:r>
              <a:rPr lang="en-US" sz="2400" dirty="0">
                <a:latin typeface="Times New Roman" panose="02020603050405020304" pitchFamily="18" charset="0"/>
                <a:cs typeface="Times New Roman" panose="02020603050405020304" pitchFamily="18" charset="0"/>
              </a:rPr>
              <a:t>, is a prestigious international biology contest for high school students that assesses their understanding of core biological concepts, analytical thinking, and application-based problem-solving. It encourages scientific curiosity and excellence in life sciences and is widely recognized for its academic value in preparing students for future studies in biology, medicine, and related STEM fields.</a:t>
            </a:r>
            <a:endParaRPr lang="en-IN" sz="2400" dirty="0">
              <a:latin typeface="Times New Roman" panose="02020603050405020304" pitchFamily="18" charset="0"/>
              <a:cs typeface="Times New Roman" panose="02020603050405020304" pitchFamily="18" charset="0"/>
            </a:endParaRPr>
          </a:p>
        </p:txBody>
      </p:sp>
      <p:pic>
        <p:nvPicPr>
          <p:cNvPr id="19458" name="Picture 2" descr="Lithuanian Brain Bee - 🌟 Join the University of Toronto National ...">
            <a:extLst>
              <a:ext uri="{FF2B5EF4-FFF2-40B4-BE49-F238E27FC236}">
                <a16:creationId xmlns:a16="http://schemas.microsoft.com/office/drawing/2014/main" id="{77635452-FBD5-85FF-5301-BA71F3114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5858798"/>
            <a:ext cx="47625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06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342D-BC7B-4099-3833-3EF992D2062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NBC- EXAM OVERVIEW</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17B1E7-4718-9FCA-B1BA-5743C9BED091}"/>
              </a:ext>
            </a:extLst>
          </p:cNvPr>
          <p:cNvSpPr>
            <a:spLocks noGrp="1"/>
          </p:cNvSpPr>
          <p:nvPr>
            <p:ph idx="1"/>
          </p:nvPr>
        </p:nvSpPr>
        <p:spPr>
          <a:xfrm>
            <a:off x="1651818" y="5506065"/>
            <a:ext cx="9721467" cy="352733"/>
          </a:xfrm>
        </p:spPr>
        <p:txBody>
          <a:bodyPr>
            <a:normAutofit fontScale="25000" lnSpcReduction="20000"/>
          </a:bodyPr>
          <a:lstStyle/>
          <a:p>
            <a:r>
              <a:rPr lang="en-US" sz="5600" b="1" dirty="0">
                <a:latin typeface="Times New Roman" panose="02020603050405020304" pitchFamily="18" charset="0"/>
                <a:cs typeface="Times New Roman" panose="02020603050405020304" pitchFamily="18" charset="0"/>
              </a:rPr>
              <a:t>🏆 Certificates &amp; Awards</a:t>
            </a:r>
          </a:p>
          <a:p>
            <a:r>
              <a:rPr lang="en-US" sz="5600" b="1" dirty="0">
                <a:latin typeface="Times New Roman" panose="02020603050405020304" pitchFamily="18" charset="0"/>
                <a:cs typeface="Times New Roman" panose="02020603050405020304" pitchFamily="18" charset="0"/>
              </a:rPr>
              <a:t>Certificate of Participation</a:t>
            </a:r>
            <a:endParaRPr lang="en-US" sz="5600" dirty="0">
              <a:latin typeface="Times New Roman" panose="02020603050405020304" pitchFamily="18" charset="0"/>
              <a:cs typeface="Times New Roman" panose="02020603050405020304" pitchFamily="18" charset="0"/>
            </a:endParaRPr>
          </a:p>
          <a:p>
            <a:pPr lvl="1"/>
            <a:r>
              <a:rPr lang="en-US" sz="4800" dirty="0">
                <a:latin typeface="Times New Roman" panose="02020603050405020304" pitchFamily="18" charset="0"/>
                <a:cs typeface="Times New Roman" panose="02020603050405020304" pitchFamily="18" charset="0"/>
              </a:rPr>
              <a:t>Given to all students who appear for the exam.</a:t>
            </a:r>
          </a:p>
          <a:p>
            <a:r>
              <a:rPr lang="en-US" sz="5600" b="1" dirty="0">
                <a:latin typeface="Times New Roman" panose="02020603050405020304" pitchFamily="18" charset="0"/>
                <a:cs typeface="Times New Roman" panose="02020603050405020304" pitchFamily="18" charset="0"/>
              </a:rPr>
              <a:t>Certificate of Distinction</a:t>
            </a:r>
            <a:endParaRPr lang="en-US" sz="5600" dirty="0">
              <a:latin typeface="Times New Roman" panose="02020603050405020304" pitchFamily="18" charset="0"/>
              <a:cs typeface="Times New Roman" panose="02020603050405020304" pitchFamily="18" charset="0"/>
            </a:endParaRPr>
          </a:p>
          <a:p>
            <a:pPr lvl="1"/>
            <a:r>
              <a:rPr lang="en-US" sz="4800" dirty="0">
                <a:latin typeface="Times New Roman" panose="02020603050405020304" pitchFamily="18" charset="0"/>
                <a:cs typeface="Times New Roman" panose="02020603050405020304" pitchFamily="18" charset="0"/>
              </a:rPr>
              <a:t>Awarded to </a:t>
            </a:r>
            <a:r>
              <a:rPr lang="en-US" sz="4800" b="1" dirty="0">
                <a:latin typeface="Times New Roman" panose="02020603050405020304" pitchFamily="18" charset="0"/>
                <a:cs typeface="Times New Roman" panose="02020603050405020304" pitchFamily="18" charset="0"/>
              </a:rPr>
              <a:t>top-performing students</a:t>
            </a:r>
            <a:r>
              <a:rPr lang="en-US" sz="4800" dirty="0">
                <a:latin typeface="Times New Roman" panose="02020603050405020304" pitchFamily="18" charset="0"/>
                <a:cs typeface="Times New Roman" panose="02020603050405020304" pitchFamily="18" charset="0"/>
              </a:rPr>
              <a:t> (usually top national or international percentiles).</a:t>
            </a:r>
          </a:p>
          <a:p>
            <a:r>
              <a:rPr lang="en-US" sz="5600" b="1" dirty="0">
                <a:latin typeface="Times New Roman" panose="02020603050405020304" pitchFamily="18" charset="0"/>
                <a:cs typeface="Times New Roman" panose="02020603050405020304" pitchFamily="18" charset="0"/>
              </a:rPr>
              <a:t>Medals &amp; Special Recognition</a:t>
            </a:r>
            <a:endParaRPr lang="en-US" sz="5600" dirty="0">
              <a:latin typeface="Times New Roman" panose="02020603050405020304" pitchFamily="18" charset="0"/>
              <a:cs typeface="Times New Roman" panose="02020603050405020304" pitchFamily="18" charset="0"/>
            </a:endParaRPr>
          </a:p>
          <a:p>
            <a:pPr lvl="1"/>
            <a:r>
              <a:rPr lang="en-US" sz="4800" b="1" dirty="0">
                <a:latin typeface="Times New Roman" panose="02020603050405020304" pitchFamily="18" charset="0"/>
                <a:cs typeface="Times New Roman" panose="02020603050405020304" pitchFamily="18" charset="0"/>
              </a:rPr>
              <a:t>Gold, Silver, and Bronze medals</a:t>
            </a:r>
            <a:r>
              <a:rPr lang="en-US" sz="4800" dirty="0">
                <a:latin typeface="Times New Roman" panose="02020603050405020304" pitchFamily="18" charset="0"/>
                <a:cs typeface="Times New Roman" panose="02020603050405020304" pitchFamily="18" charset="0"/>
              </a:rPr>
              <a:t> awarded to </a:t>
            </a:r>
            <a:r>
              <a:rPr lang="en-US" sz="4800" b="1" dirty="0">
                <a:latin typeface="Times New Roman" panose="02020603050405020304" pitchFamily="18" charset="0"/>
                <a:cs typeface="Times New Roman" panose="02020603050405020304" pitchFamily="18" charset="0"/>
              </a:rPr>
              <a:t>top Canadian students</a:t>
            </a:r>
            <a:r>
              <a:rPr lang="en-US" sz="4800" dirty="0">
                <a:latin typeface="Times New Roman" panose="02020603050405020304" pitchFamily="18" charset="0"/>
                <a:cs typeface="Times New Roman" panose="02020603050405020304" pitchFamily="18" charset="0"/>
              </a:rPr>
              <a:t>.</a:t>
            </a:r>
          </a:p>
          <a:p>
            <a:pPr lvl="1"/>
            <a:r>
              <a:rPr lang="en-US" sz="4800" dirty="0">
                <a:latin typeface="Times New Roman" panose="02020603050405020304" pitchFamily="18" charset="0"/>
                <a:cs typeface="Times New Roman" panose="02020603050405020304" pitchFamily="18" charset="0"/>
              </a:rPr>
              <a:t>High scorers may be placed on the </a:t>
            </a:r>
            <a:r>
              <a:rPr lang="en-US" sz="4800" b="1" dirty="0">
                <a:latin typeface="Times New Roman" panose="02020603050405020304" pitchFamily="18" charset="0"/>
                <a:cs typeface="Times New Roman" panose="02020603050405020304" pitchFamily="18" charset="0"/>
              </a:rPr>
              <a:t>National </a:t>
            </a:r>
            <a:r>
              <a:rPr lang="en-US" sz="4800" b="1" dirty="0" err="1">
                <a:latin typeface="Times New Roman" panose="02020603050405020304" pitchFamily="18" charset="0"/>
                <a:cs typeface="Times New Roman" panose="02020603050405020304" pitchFamily="18" charset="0"/>
              </a:rPr>
              <a:t>Honour</a:t>
            </a:r>
            <a:r>
              <a:rPr lang="en-US" sz="4800" b="1" dirty="0">
                <a:latin typeface="Times New Roman" panose="02020603050405020304" pitchFamily="18" charset="0"/>
                <a:cs typeface="Times New Roman" panose="02020603050405020304" pitchFamily="18" charset="0"/>
              </a:rPr>
              <a:t> Roll</a:t>
            </a:r>
            <a:r>
              <a:rPr lang="en-US" sz="4800" dirty="0">
                <a:latin typeface="Times New Roman" panose="02020603050405020304" pitchFamily="18" charset="0"/>
                <a:cs typeface="Times New Roman" panose="02020603050405020304" pitchFamily="18" charset="0"/>
              </a:rPr>
              <a:t>.</a:t>
            </a:r>
          </a:p>
          <a:p>
            <a:endParaRPr lang="en-IN" dirty="0"/>
          </a:p>
        </p:txBody>
      </p:sp>
      <p:graphicFrame>
        <p:nvGraphicFramePr>
          <p:cNvPr id="4" name="Table 3">
            <a:extLst>
              <a:ext uri="{FF2B5EF4-FFF2-40B4-BE49-F238E27FC236}">
                <a16:creationId xmlns:a16="http://schemas.microsoft.com/office/drawing/2014/main" id="{4DEF7524-A613-7C55-1C3C-099BAB8A2333}"/>
              </a:ext>
            </a:extLst>
          </p:cNvPr>
          <p:cNvGraphicFramePr>
            <a:graphicFrameLocks noGrp="1"/>
          </p:cNvGraphicFramePr>
          <p:nvPr>
            <p:extLst>
              <p:ext uri="{D42A27DB-BD31-4B8C-83A1-F6EECF244321}">
                <p14:modId xmlns:p14="http://schemas.microsoft.com/office/powerpoint/2010/main" val="2843419874"/>
              </p:ext>
            </p:extLst>
          </p:nvPr>
        </p:nvGraphicFramePr>
        <p:xfrm>
          <a:off x="238432" y="2225441"/>
          <a:ext cx="11715133" cy="2178048"/>
        </p:xfrm>
        <a:graphic>
          <a:graphicData uri="http://schemas.openxmlformats.org/drawingml/2006/table">
            <a:tbl>
              <a:tblPr/>
              <a:tblGrid>
                <a:gridCol w="1306051">
                  <a:extLst>
                    <a:ext uri="{9D8B030D-6E8A-4147-A177-3AD203B41FA5}">
                      <a16:colId xmlns:a16="http://schemas.microsoft.com/office/drawing/2014/main" val="1592148226"/>
                    </a:ext>
                  </a:extLst>
                </a:gridCol>
                <a:gridCol w="1301135">
                  <a:extLst>
                    <a:ext uri="{9D8B030D-6E8A-4147-A177-3AD203B41FA5}">
                      <a16:colId xmlns:a16="http://schemas.microsoft.com/office/drawing/2014/main" val="3641155841"/>
                    </a:ext>
                  </a:extLst>
                </a:gridCol>
                <a:gridCol w="1793228">
                  <a:extLst>
                    <a:ext uri="{9D8B030D-6E8A-4147-A177-3AD203B41FA5}">
                      <a16:colId xmlns:a16="http://schemas.microsoft.com/office/drawing/2014/main" val="2785163317"/>
                    </a:ext>
                  </a:extLst>
                </a:gridCol>
                <a:gridCol w="1804727">
                  <a:extLst>
                    <a:ext uri="{9D8B030D-6E8A-4147-A177-3AD203B41FA5}">
                      <a16:colId xmlns:a16="http://schemas.microsoft.com/office/drawing/2014/main" val="384766453"/>
                    </a:ext>
                  </a:extLst>
                </a:gridCol>
                <a:gridCol w="1158717">
                  <a:extLst>
                    <a:ext uri="{9D8B030D-6E8A-4147-A177-3AD203B41FA5}">
                      <a16:colId xmlns:a16="http://schemas.microsoft.com/office/drawing/2014/main" val="562913872"/>
                    </a:ext>
                  </a:extLst>
                </a:gridCol>
                <a:gridCol w="1839136">
                  <a:extLst>
                    <a:ext uri="{9D8B030D-6E8A-4147-A177-3AD203B41FA5}">
                      <a16:colId xmlns:a16="http://schemas.microsoft.com/office/drawing/2014/main" val="529020523"/>
                    </a:ext>
                  </a:extLst>
                </a:gridCol>
                <a:gridCol w="724398">
                  <a:extLst>
                    <a:ext uri="{9D8B030D-6E8A-4147-A177-3AD203B41FA5}">
                      <a16:colId xmlns:a16="http://schemas.microsoft.com/office/drawing/2014/main" val="4118261828"/>
                    </a:ext>
                  </a:extLst>
                </a:gridCol>
                <a:gridCol w="1089654">
                  <a:extLst>
                    <a:ext uri="{9D8B030D-6E8A-4147-A177-3AD203B41FA5}">
                      <a16:colId xmlns:a16="http://schemas.microsoft.com/office/drawing/2014/main" val="1365289992"/>
                    </a:ext>
                  </a:extLst>
                </a:gridCol>
                <a:gridCol w="698087">
                  <a:extLst>
                    <a:ext uri="{9D8B030D-6E8A-4147-A177-3AD203B41FA5}">
                      <a16:colId xmlns:a16="http://schemas.microsoft.com/office/drawing/2014/main" val="1755604267"/>
                    </a:ext>
                  </a:extLst>
                </a:gridCol>
              </a:tblGrid>
              <a:tr h="894298">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Registration fee</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3266429245"/>
                  </a:ext>
                </a:extLst>
              </a:tr>
              <a:tr h="1283750">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National Biology Competition</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9</a:t>
                      </a:r>
                      <a:r>
                        <a:rPr lang="en-IN" sz="1300" baseline="30000" dirty="0">
                          <a:solidFill>
                            <a:schemeClr val="bg1"/>
                          </a:solidFill>
                          <a:effectLst/>
                          <a:latin typeface="Times New Roman" panose="02020603050405020304" pitchFamily="18" charset="0"/>
                          <a:cs typeface="Times New Roman" panose="02020603050405020304" pitchFamily="18" charset="0"/>
                        </a:rPr>
                        <a:t>th</a:t>
                      </a:r>
                      <a:r>
                        <a:rPr lang="en-IN" sz="1300" dirty="0">
                          <a:solidFill>
                            <a:schemeClr val="bg1"/>
                          </a:solidFill>
                          <a:effectLst/>
                          <a:latin typeface="Times New Roman" panose="02020603050405020304" pitchFamily="18" charset="0"/>
                          <a:cs typeface="Times New Roman" panose="02020603050405020304" pitchFamily="18" charset="0"/>
                        </a:rPr>
                        <a:t>  -12th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50</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75</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+1 for correct, 0 for wrong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50</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0</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300" dirty="0">
                          <a:solidFill>
                            <a:schemeClr val="bg1"/>
                          </a:solidFill>
                          <a:effectLst/>
                          <a:latin typeface="Times New Roman" panose="02020603050405020304" pitchFamily="18" charset="0"/>
                          <a:cs typeface="Times New Roman" panose="02020603050405020304" pitchFamily="18" charset="0"/>
                        </a:rPr>
                        <a:t>April 9</a:t>
                      </a:r>
                      <a:r>
                        <a:rPr lang="en-IN" sz="1300" baseline="30000" dirty="0">
                          <a:solidFill>
                            <a:schemeClr val="bg1"/>
                          </a:solidFill>
                          <a:effectLst/>
                          <a:latin typeface="Times New Roman" panose="02020603050405020304" pitchFamily="18" charset="0"/>
                          <a:cs typeface="Times New Roman" panose="02020603050405020304" pitchFamily="18" charset="0"/>
                        </a:rPr>
                        <a:t>th</a:t>
                      </a:r>
                      <a:r>
                        <a:rPr lang="en-IN" sz="1300" dirty="0">
                          <a:solidFill>
                            <a:schemeClr val="bg1"/>
                          </a:solidFill>
                          <a:effectLst/>
                          <a:latin typeface="Times New Roman" panose="02020603050405020304" pitchFamily="18" charset="0"/>
                          <a:cs typeface="Times New Roman" panose="02020603050405020304" pitchFamily="18" charset="0"/>
                        </a:rPr>
                        <a:t>   2026</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300" dirty="0">
                          <a:solidFill>
                            <a:schemeClr val="bg1"/>
                          </a:solidFill>
                          <a:effectLst/>
                          <a:latin typeface="Times New Roman" panose="02020603050405020304" pitchFamily="18" charset="0"/>
                          <a:cs typeface="Times New Roman" panose="02020603050405020304" pitchFamily="18" charset="0"/>
                        </a:rPr>
                        <a:t>900/-INR</a:t>
                      </a:r>
                      <a:endParaRPr lang="en-IN" sz="13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3733941"/>
                  </a:ext>
                </a:extLst>
              </a:tr>
            </a:tbl>
          </a:graphicData>
        </a:graphic>
      </p:graphicFrame>
      <p:pic>
        <p:nvPicPr>
          <p:cNvPr id="5122" name="Picture 2" descr="Biology doodle set. Collection of hand drawn elements science biology ...">
            <a:extLst>
              <a:ext uri="{FF2B5EF4-FFF2-40B4-BE49-F238E27FC236}">
                <a16:creationId xmlns:a16="http://schemas.microsoft.com/office/drawing/2014/main" id="{A89CCF65-55E7-A7F5-E4D8-6A6ED293F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657" y="5118451"/>
            <a:ext cx="2730907" cy="16606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at is Biology | Definition of Biology">
            <a:extLst>
              <a:ext uri="{FF2B5EF4-FFF2-40B4-BE49-F238E27FC236}">
                <a16:creationId xmlns:a16="http://schemas.microsoft.com/office/drawing/2014/main" id="{E25E7841-C838-D9C5-1C4A-43583806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512" y="282676"/>
            <a:ext cx="1433052" cy="143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0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A6AD-CBE9-F0E9-5534-476CB005625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VIII. FIRST AID AND CPR TRAINING SESSIONS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19D505-44D6-D9DC-22EF-B95779DC3B13}"/>
              </a:ext>
            </a:extLst>
          </p:cNvPr>
          <p:cNvSpPr>
            <a:spLocks noGrp="1"/>
          </p:cNvSpPr>
          <p:nvPr>
            <p:ph idx="1"/>
          </p:nvPr>
        </p:nvSpPr>
        <p:spPr/>
        <p:txBody>
          <a:bodyPr/>
          <a:lstStyle/>
          <a:p>
            <a:pPr lvl="0"/>
            <a:r>
              <a:rPr lang="en-IN" sz="2000" dirty="0">
                <a:latin typeface="Times New Roman" panose="02020603050405020304" pitchFamily="18" charset="0"/>
                <a:cs typeface="Times New Roman" panose="02020603050405020304" pitchFamily="18" charset="0"/>
              </a:rPr>
              <a:t>Mode: Instructor-led training with practical assessment</a:t>
            </a:r>
          </a:p>
          <a:p>
            <a:pPr lvl="0"/>
            <a:r>
              <a:rPr lang="en-IN" sz="2000" dirty="0">
                <a:latin typeface="Times New Roman" panose="02020603050405020304" pitchFamily="18" charset="0"/>
                <a:cs typeface="Times New Roman" panose="02020603050405020304" pitchFamily="18" charset="0"/>
              </a:rPr>
              <a:t>Duration &amp; Audience: Customized sessions for grades 7 to 12, each spanning 1.5 hours.</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Batch Size &amp; Cost: Training in groups of 25 students, priced at 500 INR</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Blended Learning Environment: Integrating classroom sessions with online components for a comprehensive learning experience.</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Hands-On Training: Practical skills, including CPR, demonstrated, practiced, and evaluated under teacher supervision.</a:t>
            </a:r>
          </a:p>
          <a:p>
            <a:pPr lvl="0"/>
            <a:r>
              <a:rPr lang="en-IN" sz="2000" dirty="0">
                <a:latin typeface="Times New Roman" panose="02020603050405020304" pitchFamily="18" charset="0"/>
                <a:cs typeface="Times New Roman" panose="02020603050405020304" pitchFamily="18" charset="0"/>
              </a:rPr>
              <a:t>Format: Demonstration, supervised practice, and evaluation</a:t>
            </a:r>
          </a:p>
          <a:p>
            <a:pPr lvl="0"/>
            <a:r>
              <a:rPr lang="en-IN" sz="2000" dirty="0">
                <a:latin typeface="Times New Roman" panose="02020603050405020304" pitchFamily="18" charset="0"/>
                <a:cs typeface="Times New Roman" panose="02020603050405020304" pitchFamily="18" charset="0"/>
              </a:rPr>
              <a:t>Outcome: Participation certificate followed by full accreditation process</a:t>
            </a:r>
          </a:p>
          <a:p>
            <a:pPr marL="0" indent="0">
              <a:buNone/>
            </a:pPr>
            <a:endParaRPr lang="en-IN" dirty="0"/>
          </a:p>
        </p:txBody>
      </p:sp>
      <p:pic>
        <p:nvPicPr>
          <p:cNvPr id="18434" name="Picture 2" descr="CPR and First Aid Training | Dorsey College, Michigan">
            <a:extLst>
              <a:ext uri="{FF2B5EF4-FFF2-40B4-BE49-F238E27FC236}">
                <a16:creationId xmlns:a16="http://schemas.microsoft.com/office/drawing/2014/main" id="{EE2EE95A-13CF-5519-A9E4-A80FC41EB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296" y="4990486"/>
            <a:ext cx="2604934" cy="173662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Blended In-Class + Online First Aid &amp; CPR | Mississauga, Brampton ...">
            <a:extLst>
              <a:ext uri="{FF2B5EF4-FFF2-40B4-BE49-F238E27FC236}">
                <a16:creationId xmlns:a16="http://schemas.microsoft.com/office/drawing/2014/main" id="{9829CDA4-1C4E-1011-4689-9041FC7EE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716" y="5565058"/>
            <a:ext cx="1162051" cy="116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45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524B-45A5-2504-906F-B769ED206FBF}"/>
              </a:ext>
            </a:extLst>
          </p:cNvPr>
          <p:cNvSpPr>
            <a:spLocks noGrp="1"/>
          </p:cNvSpPr>
          <p:nvPr>
            <p:ph type="title"/>
          </p:nvPr>
        </p:nvSpPr>
        <p:spPr>
          <a:xfrm>
            <a:off x="1075471" y="1105949"/>
            <a:ext cx="10571998" cy="970450"/>
          </a:xfrm>
        </p:spPr>
        <p:txBody>
          <a:bodyPr/>
          <a:lstStyle/>
          <a:p>
            <a:pPr algn="ctr"/>
            <a:r>
              <a:rPr lang="en-IN" dirty="0">
                <a:latin typeface="Times New Roman" panose="02020603050405020304" pitchFamily="18" charset="0"/>
                <a:cs typeface="Times New Roman" panose="02020603050405020304" pitchFamily="18" charset="0"/>
              </a:rPr>
              <a:t>How TLUPS India Supports Students in Preparation &amp; Training</a:t>
            </a:r>
            <a:br>
              <a:rPr lang="en-IN" dirty="0"/>
            </a:br>
            <a:endParaRPr lang="en-IN" dirty="0"/>
          </a:p>
        </p:txBody>
      </p:sp>
      <p:sp>
        <p:nvSpPr>
          <p:cNvPr id="4" name="Rectangle 1">
            <a:extLst>
              <a:ext uri="{FF2B5EF4-FFF2-40B4-BE49-F238E27FC236}">
                <a16:creationId xmlns:a16="http://schemas.microsoft.com/office/drawing/2014/main" id="{2F82F5DE-F4D9-D0A0-4A9D-AD25C4159980}"/>
              </a:ext>
            </a:extLst>
          </p:cNvPr>
          <p:cNvSpPr>
            <a:spLocks noGrp="1" noChangeArrowheads="1"/>
          </p:cNvSpPr>
          <p:nvPr>
            <p:ph idx="1"/>
          </p:nvPr>
        </p:nvSpPr>
        <p:spPr bwMode="auto">
          <a:xfrm>
            <a:off x="671585" y="2340621"/>
            <a:ext cx="1045553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Weekly competition-focused problem-solving seminars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designed to build accuracy, strategy, and time management skills across exams such as ADEPT, Einstein Olympiad, TIMO, AMC 8, and international science competitions.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Competition-specific full-length mock examinations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aligned with international exam patterns, supported by detailed performance analysis and personalized feedback.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Access to curated past papers, model questions, and topic-wise practice sets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including exposure to previous global-round level questions.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Monthly orientation and concept-discussion sessions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covering exam structure, scoring systems, progression to global rounds, and comprehensive doubt-clearing for students and parents.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Digital learning support through e-books, structured study guides, and self-paced practice resources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customized for each competition.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Advanced training sessions led by authorized and accredited experts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including global-round readiness programs and exposure to international teaching and assessment standards.</a:t>
            </a:r>
          </a:p>
        </p:txBody>
      </p:sp>
      <p:pic>
        <p:nvPicPr>
          <p:cNvPr id="12291" name="Picture 3" descr="12 Fun Problem-Solving Activities for Employees &amp; Adults">
            <a:extLst>
              <a:ext uri="{FF2B5EF4-FFF2-40B4-BE49-F238E27FC236}">
                <a16:creationId xmlns:a16="http://schemas.microsoft.com/office/drawing/2014/main" id="{4D8A6AEF-4C53-48A3-F0D5-BEF4BFF53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682" y="1929581"/>
            <a:ext cx="1279466" cy="1273277"/>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The importance of practice questions and mock exams in NCLEX preparation">
            <a:extLst>
              <a:ext uri="{FF2B5EF4-FFF2-40B4-BE49-F238E27FC236}">
                <a16:creationId xmlns:a16="http://schemas.microsoft.com/office/drawing/2014/main" id="{B23DCE8F-8DBE-DB03-A39D-7716F187D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7176" y="3655143"/>
            <a:ext cx="1086478" cy="823147"/>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Que es un ebook y como funciona? Todo lo que necesitas saber | codigos ...">
            <a:extLst>
              <a:ext uri="{FF2B5EF4-FFF2-40B4-BE49-F238E27FC236}">
                <a16:creationId xmlns:a16="http://schemas.microsoft.com/office/drawing/2014/main" id="{697E0FF5-3964-F5C7-1BC4-686034560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395" y="5847195"/>
            <a:ext cx="1432888" cy="90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99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1989-72C3-A9E2-BFBD-C40999C0754F}"/>
              </a:ext>
            </a:extLst>
          </p:cNvPr>
          <p:cNvSpPr>
            <a:spLocks noGrp="1"/>
          </p:cNvSpPr>
          <p:nvPr>
            <p:ph type="title"/>
          </p:nvPr>
        </p:nvSpPr>
        <p:spPr>
          <a:xfrm>
            <a:off x="1036141" y="457020"/>
            <a:ext cx="10571998" cy="970450"/>
          </a:xfrm>
        </p:spPr>
        <p:txBody>
          <a:bodyPr/>
          <a:lstStyle/>
          <a:p>
            <a:r>
              <a:rPr lang="en-IN" dirty="0">
                <a:latin typeface="Times New Roman" panose="02020603050405020304" pitchFamily="18" charset="0"/>
                <a:cs typeface="Times New Roman" panose="02020603050405020304" pitchFamily="18" charset="0"/>
              </a:rPr>
              <a:t>Student Benefits of Participating in International Competitions &amp; Global Rounds</a:t>
            </a:r>
          </a:p>
        </p:txBody>
      </p:sp>
      <p:sp>
        <p:nvSpPr>
          <p:cNvPr id="6" name="Rectangle 9">
            <a:extLst>
              <a:ext uri="{FF2B5EF4-FFF2-40B4-BE49-F238E27FC236}">
                <a16:creationId xmlns:a16="http://schemas.microsoft.com/office/drawing/2014/main" id="{D15B67CC-F4E4-FEFE-D4BA-928A659D6B80}"/>
              </a:ext>
            </a:extLst>
          </p:cNvPr>
          <p:cNvSpPr>
            <a:spLocks noGrp="1" noChangeArrowheads="1"/>
          </p:cNvSpPr>
          <p:nvPr>
            <p:ph idx="1"/>
          </p:nvPr>
        </p:nvSpPr>
        <p:spPr bwMode="auto">
          <a:xfrm>
            <a:off x="819150" y="2661726"/>
            <a:ext cx="929824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Strengthens conceptual understanding beyond the school curriculum while developing advanced problem-solving, logical reasoning, analytical thinking, and creativity.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000" dirty="0">
                <a:latin typeface="Times New Roman" panose="02020603050405020304" pitchFamily="18" charset="0"/>
                <a:cs typeface="Times New Roman" panose="02020603050405020304" pitchFamily="18" charset="0"/>
              </a:rPr>
              <a:t>Helps in University applications to get admissions in global universities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Provides exposure to international-level question standards and assessment patterns, building a strong foundation for future competitive exams and Olympiads.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Offers participation certificates, merit recognitions, and global-round qualifications that enhance student profiles for international universities and programs.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Enables global benchmarking by competing with students from multiple countries and experiencing diverse academic and cultural environments.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Builds confidence, resilience, discipline, time-management, leadership, teamwork, and communication skills through structured competition exposure and independent thinking.</a:t>
            </a:r>
          </a:p>
        </p:txBody>
      </p:sp>
      <p:pic>
        <p:nvPicPr>
          <p:cNvPr id="12299" name="Picture 11" descr="Learn What Colleges Look for in an Applicant">
            <a:extLst>
              <a:ext uri="{FF2B5EF4-FFF2-40B4-BE49-F238E27FC236}">
                <a16:creationId xmlns:a16="http://schemas.microsoft.com/office/drawing/2014/main" id="{95ABEB3E-28DB-BC11-0419-A56BDCEE2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7394" y="2304351"/>
            <a:ext cx="1804885" cy="120084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reative Thinking Images">
            <a:extLst>
              <a:ext uri="{FF2B5EF4-FFF2-40B4-BE49-F238E27FC236}">
                <a16:creationId xmlns:a16="http://schemas.microsoft.com/office/drawing/2014/main" id="{4699D04B-F3D8-F0C1-414D-E66F7DB5A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9903" y="3862574"/>
            <a:ext cx="1804885" cy="1353664"/>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7" descr="Curiosity concept icon. Problem solving. Investigation. Gaining ...">
            <a:extLst>
              <a:ext uri="{FF2B5EF4-FFF2-40B4-BE49-F238E27FC236}">
                <a16:creationId xmlns:a16="http://schemas.microsoft.com/office/drawing/2014/main" id="{3A5BD0FE-20D9-A195-A2BD-D4089C34F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861" y="5438431"/>
            <a:ext cx="1123950" cy="140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2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90DD-F2A6-A91F-A90C-CB9EB9B4319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ARE YOU AIMING FOR THE GLOBAL ROUND?</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54A6A8-2083-5CED-7700-EE4E3AE613E3}"/>
              </a:ext>
            </a:extLst>
          </p:cNvPr>
          <p:cNvSpPr>
            <a:spLocks noGrp="1"/>
          </p:cNvSpPr>
          <p:nvPr>
            <p:ph idx="1"/>
          </p:nvPr>
        </p:nvSpPr>
        <p:spPr>
          <a:xfrm>
            <a:off x="1396180" y="3429000"/>
            <a:ext cx="9977105" cy="2429798"/>
          </a:xfrm>
        </p:spPr>
        <p:txBody>
          <a:bodyPr>
            <a:normAutofit fontScale="25000" lnSpcReduction="20000"/>
          </a:bodyPr>
          <a:lstStyle/>
          <a:p>
            <a:pPr marL="0" indent="0">
              <a:buNone/>
            </a:pPr>
            <a:endParaRPr lang="en-IN" sz="1000" dirty="0"/>
          </a:p>
          <a:p>
            <a:endParaRPr lang="en-US" sz="1000" dirty="0">
              <a:latin typeface="Times New Roman" panose="02020603050405020304" pitchFamily="18" charset="0"/>
              <a:cs typeface="Times New Roman" panose="02020603050405020304" pitchFamily="18" charset="0"/>
            </a:endParaRPr>
          </a:p>
          <a:p>
            <a:endParaRPr lang="en-US" sz="6400" dirty="0">
              <a:latin typeface="Times New Roman" panose="02020603050405020304" pitchFamily="18" charset="0"/>
              <a:cs typeface="Times New Roman" panose="02020603050405020304" pitchFamily="18" charset="0"/>
            </a:endParaRPr>
          </a:p>
          <a:p>
            <a:r>
              <a:rPr lang="en-US" sz="6400" dirty="0">
                <a:latin typeface="Times New Roman" panose="02020603050405020304" pitchFamily="18" charset="0"/>
                <a:cs typeface="Times New Roman" panose="02020603050405020304" pitchFamily="18" charset="0"/>
              </a:rPr>
              <a:t>Focus on concept-based problem solving, not just practice</a:t>
            </a:r>
          </a:p>
          <a:p>
            <a:r>
              <a:rPr lang="en-US" sz="6400" dirty="0">
                <a:latin typeface="Times New Roman" panose="02020603050405020304" pitchFamily="18" charset="0"/>
                <a:cs typeface="Times New Roman" panose="02020603050405020304" pitchFamily="18" charset="0"/>
              </a:rPr>
              <a:t>Assignments after every class with submission deadline</a:t>
            </a:r>
          </a:p>
          <a:p>
            <a:r>
              <a:rPr lang="en-US" sz="6400" dirty="0">
                <a:latin typeface="Times New Roman" panose="02020603050405020304" pitchFamily="18" charset="0"/>
                <a:cs typeface="Times New Roman" panose="02020603050405020304" pitchFamily="18" charset="0"/>
              </a:rPr>
              <a:t>Assignment reports shared with parents</a:t>
            </a:r>
          </a:p>
          <a:p>
            <a:r>
              <a:rPr lang="en-US" sz="6400" dirty="0">
                <a:latin typeface="Times New Roman" panose="02020603050405020304" pitchFamily="18" charset="0"/>
                <a:cs typeface="Times New Roman" panose="02020603050405020304" pitchFamily="18" charset="0"/>
              </a:rPr>
              <a:t>Mock test after every 3 sessions to track progress</a:t>
            </a:r>
          </a:p>
          <a:p>
            <a:r>
              <a:rPr lang="en-US" sz="6400" dirty="0">
                <a:latin typeface="Times New Roman" panose="02020603050405020304" pitchFamily="18" charset="0"/>
                <a:cs typeface="Times New Roman" panose="02020603050405020304" pitchFamily="18" charset="0"/>
              </a:rPr>
              <a:t>Regular parent meetings for performance updates</a:t>
            </a:r>
          </a:p>
          <a:p>
            <a:r>
              <a:rPr lang="en-US" sz="6400" dirty="0">
                <a:latin typeface="Times New Roman" panose="02020603050405020304" pitchFamily="18" charset="0"/>
                <a:cs typeface="Times New Roman" panose="02020603050405020304" pitchFamily="18" charset="0"/>
              </a:rPr>
              <a:t>Small group (10–12 students) for personal attention</a:t>
            </a:r>
          </a:p>
          <a:p>
            <a:r>
              <a:rPr lang="en-US" sz="6400" dirty="0">
                <a:latin typeface="Times New Roman" panose="02020603050405020304" pitchFamily="18" charset="0"/>
                <a:cs typeface="Times New Roman" panose="02020603050405020304" pitchFamily="18" charset="0"/>
              </a:rPr>
              <a:t>Access to past papers, e-books &amp; reading material before sessions</a:t>
            </a:r>
          </a:p>
          <a:p>
            <a:r>
              <a:rPr lang="en-US" sz="6400" dirty="0">
                <a:latin typeface="Times New Roman" panose="02020603050405020304" pitchFamily="18" charset="0"/>
                <a:cs typeface="Times New Roman" panose="02020603050405020304" pitchFamily="18" charset="0"/>
              </a:rPr>
              <a:t>Course Completion Certificate from TLUPS India</a:t>
            </a:r>
          </a:p>
          <a:p>
            <a:pPr marL="0" indent="0">
              <a:buNone/>
            </a:pPr>
            <a:endParaRPr lang="en-IN" sz="1000" dirty="0"/>
          </a:p>
        </p:txBody>
      </p:sp>
      <p:sp>
        <p:nvSpPr>
          <p:cNvPr id="4" name="Rectangle 3">
            <a:extLst>
              <a:ext uri="{FF2B5EF4-FFF2-40B4-BE49-F238E27FC236}">
                <a16:creationId xmlns:a16="http://schemas.microsoft.com/office/drawing/2014/main" id="{86C4D37B-F0C4-5A8C-E743-17D480463E58}"/>
              </a:ext>
            </a:extLst>
          </p:cNvPr>
          <p:cNvSpPr/>
          <p:nvPr/>
        </p:nvSpPr>
        <p:spPr>
          <a:xfrm>
            <a:off x="1160205" y="2084439"/>
            <a:ext cx="10825317" cy="8652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Times New Roman" panose="02020603050405020304" pitchFamily="18" charset="0"/>
                <a:cs typeface="Times New Roman" panose="02020603050405020304" pitchFamily="18" charset="0"/>
              </a:rPr>
              <a:t>Join our Small Group Preparation Course designed to help you train strategically, practice effectively, and qualify with confidence.</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7410" name="Picture 2" descr="The U.S. International Math Olympiad Victory Was a Predictable Miracle">
            <a:extLst>
              <a:ext uri="{FF2B5EF4-FFF2-40B4-BE49-F238E27FC236}">
                <a16:creationId xmlns:a16="http://schemas.microsoft.com/office/drawing/2014/main" id="{8C73D5FE-2B17-13B1-4E3C-97E146332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316" y="4102423"/>
            <a:ext cx="3991897" cy="127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47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7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BAE7-5B26-D829-60FA-CCB4B004C0A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COMPETITIONS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1A5658-3D39-F9F3-1E93-C49FB7632B77}"/>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Einstein Olympiad</a:t>
            </a:r>
          </a:p>
          <a:p>
            <a:r>
              <a:rPr lang="en-US" dirty="0">
                <a:latin typeface="Times New Roman" panose="02020603050405020304" pitchFamily="18" charset="0"/>
                <a:cs typeface="Times New Roman" panose="02020603050405020304" pitchFamily="18" charset="0"/>
              </a:rPr>
              <a:t>TIMO ( Turkic International Mathematical Olympiad)</a:t>
            </a:r>
          </a:p>
          <a:p>
            <a:r>
              <a:rPr lang="en-US" dirty="0">
                <a:latin typeface="Times New Roman" panose="02020603050405020304" pitchFamily="18" charset="0"/>
                <a:cs typeface="Times New Roman" panose="02020603050405020304" pitchFamily="18" charset="0"/>
              </a:rPr>
              <a:t>ADEPT ( Achievement in Diverse Educational Progress and Talent)</a:t>
            </a:r>
          </a:p>
          <a:p>
            <a:r>
              <a:rPr lang="en-US" dirty="0">
                <a:latin typeface="Times New Roman" panose="02020603050405020304" pitchFamily="18" charset="0"/>
                <a:cs typeface="Times New Roman" panose="02020603050405020304" pitchFamily="18" charset="0"/>
              </a:rPr>
              <a:t>SIN Physics</a:t>
            </a:r>
          </a:p>
          <a:p>
            <a:r>
              <a:rPr lang="en-US" dirty="0">
                <a:latin typeface="Times New Roman" panose="02020603050405020304" pitchFamily="18" charset="0"/>
                <a:cs typeface="Times New Roman" panose="02020603050405020304" pitchFamily="18" charset="0"/>
              </a:rPr>
              <a:t>Avogadro Chemistry</a:t>
            </a:r>
          </a:p>
          <a:p>
            <a:r>
              <a:rPr lang="en-US" dirty="0">
                <a:latin typeface="Times New Roman" panose="02020603050405020304" pitchFamily="18" charset="0"/>
                <a:cs typeface="Times New Roman" panose="02020603050405020304" pitchFamily="18" charset="0"/>
              </a:rPr>
              <a:t>National Biology Competition</a:t>
            </a:r>
          </a:p>
          <a:p>
            <a:pPr marL="0" indent="0">
              <a:buNone/>
            </a:pPr>
            <a:endParaRPr lang="en-US"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09666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9835-8B35-63A7-C2C9-9624391DF0F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 EINSTEIN OLYMPIAD</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B5BB3D-94B8-E250-8E1E-D3FC16374577}"/>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The Einstein Olympiad is an international academic competition founded by the Albert Einstein Global Academy in Berlin</a:t>
            </a:r>
          </a:p>
          <a:p>
            <a:r>
              <a:rPr lang="en-US" sz="2000" dirty="0">
                <a:latin typeface="Times New Roman" panose="02020603050405020304" pitchFamily="18" charset="0"/>
                <a:cs typeface="Times New Roman" panose="02020603050405020304" pitchFamily="18" charset="0"/>
              </a:rPr>
              <a:t>It focuses on creativity, imagination, and innovative thinking rather than rote learning</a:t>
            </a:r>
          </a:p>
          <a:p>
            <a:r>
              <a:rPr lang="en-US" sz="2000" dirty="0">
                <a:latin typeface="Times New Roman" panose="02020603050405020304" pitchFamily="18" charset="0"/>
                <a:cs typeface="Times New Roman" panose="02020603050405020304" pitchFamily="18" charset="0"/>
              </a:rPr>
              <a:t>Giving students from various countries an opportunity to showcase their scientific curiosity and problem-solving skills on a global stage.</a:t>
            </a:r>
          </a:p>
          <a:p>
            <a:r>
              <a:rPr lang="en-US" sz="2000" dirty="0">
                <a:latin typeface="Times New Roman" panose="02020603050405020304" pitchFamily="18" charset="0"/>
                <a:cs typeface="Times New Roman" panose="02020603050405020304" pitchFamily="18" charset="0"/>
              </a:rPr>
              <a:t>To inspire young students in Science and Mathematics</a:t>
            </a:r>
            <a:endParaRPr lang="en-IN" sz="2000" dirty="0">
              <a:latin typeface="Times New Roman" panose="02020603050405020304" pitchFamily="18" charset="0"/>
              <a:cs typeface="Times New Roman" panose="02020603050405020304" pitchFamily="18" charset="0"/>
            </a:endParaRPr>
          </a:p>
        </p:txBody>
      </p:sp>
      <p:pic>
        <p:nvPicPr>
          <p:cNvPr id="22530" name="Picture 2">
            <a:hlinkClick r:id="rId2"/>
            <a:extLst>
              <a:ext uri="{FF2B5EF4-FFF2-40B4-BE49-F238E27FC236}">
                <a16:creationId xmlns:a16="http://schemas.microsoft.com/office/drawing/2014/main" id="{A28FDC61-8EDF-35FE-46D2-CC898E36D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759" y="-422788"/>
            <a:ext cx="3144241" cy="195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96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AB689-319D-0C00-AEBE-A980B8E78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9A32D-2E17-2BC3-26A6-163040FFB3CA}"/>
              </a:ext>
            </a:extLst>
          </p:cNvPr>
          <p:cNvSpPr>
            <a:spLocks noGrp="1"/>
          </p:cNvSpPr>
          <p:nvPr>
            <p:ph type="title"/>
          </p:nvPr>
        </p:nvSpPr>
        <p:spPr>
          <a:xfrm>
            <a:off x="809999" y="447188"/>
            <a:ext cx="11047703" cy="970450"/>
          </a:xfrm>
        </p:spPr>
        <p:txBody>
          <a:bodyPr/>
          <a:lstStyle/>
          <a:p>
            <a:pPr algn="ctr"/>
            <a:r>
              <a:rPr lang="en-US" dirty="0">
                <a:latin typeface="Times New Roman" panose="02020603050405020304" pitchFamily="18" charset="0"/>
                <a:cs typeface="Times New Roman" panose="02020603050405020304" pitchFamily="18" charset="0"/>
              </a:rPr>
              <a:t>EINSTEIN OLYMPIAD - OVERVIEW</a:t>
            </a:r>
            <a:endParaRPr lang="en-IN"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6B978FA9-79B9-1A95-0C2C-C2C8E7872C56}"/>
              </a:ext>
            </a:extLst>
          </p:cNvPr>
          <p:cNvGraphicFramePr>
            <a:graphicFrameLocks noGrp="1"/>
          </p:cNvGraphicFramePr>
          <p:nvPr>
            <p:extLst>
              <p:ext uri="{D42A27DB-BD31-4B8C-83A1-F6EECF244321}">
                <p14:modId xmlns:p14="http://schemas.microsoft.com/office/powerpoint/2010/main" val="1622545788"/>
              </p:ext>
            </p:extLst>
          </p:nvPr>
        </p:nvGraphicFramePr>
        <p:xfrm>
          <a:off x="353960" y="2369066"/>
          <a:ext cx="11228436" cy="2178048"/>
        </p:xfrm>
        <a:graphic>
          <a:graphicData uri="http://schemas.openxmlformats.org/drawingml/2006/table">
            <a:tbl>
              <a:tblPr/>
              <a:tblGrid>
                <a:gridCol w="1247604">
                  <a:extLst>
                    <a:ext uri="{9D8B030D-6E8A-4147-A177-3AD203B41FA5}">
                      <a16:colId xmlns:a16="http://schemas.microsoft.com/office/drawing/2014/main" val="3461992927"/>
                    </a:ext>
                  </a:extLst>
                </a:gridCol>
                <a:gridCol w="1247604">
                  <a:extLst>
                    <a:ext uri="{9D8B030D-6E8A-4147-A177-3AD203B41FA5}">
                      <a16:colId xmlns:a16="http://schemas.microsoft.com/office/drawing/2014/main" val="1104530068"/>
                    </a:ext>
                  </a:extLst>
                </a:gridCol>
                <a:gridCol w="1247604">
                  <a:extLst>
                    <a:ext uri="{9D8B030D-6E8A-4147-A177-3AD203B41FA5}">
                      <a16:colId xmlns:a16="http://schemas.microsoft.com/office/drawing/2014/main" val="2105790201"/>
                    </a:ext>
                  </a:extLst>
                </a:gridCol>
                <a:gridCol w="1247604">
                  <a:extLst>
                    <a:ext uri="{9D8B030D-6E8A-4147-A177-3AD203B41FA5}">
                      <a16:colId xmlns:a16="http://schemas.microsoft.com/office/drawing/2014/main" val="1610570240"/>
                    </a:ext>
                  </a:extLst>
                </a:gridCol>
                <a:gridCol w="1729132">
                  <a:extLst>
                    <a:ext uri="{9D8B030D-6E8A-4147-A177-3AD203B41FA5}">
                      <a16:colId xmlns:a16="http://schemas.microsoft.com/office/drawing/2014/main" val="1895692760"/>
                    </a:ext>
                  </a:extLst>
                </a:gridCol>
                <a:gridCol w="766076">
                  <a:extLst>
                    <a:ext uri="{9D8B030D-6E8A-4147-A177-3AD203B41FA5}">
                      <a16:colId xmlns:a16="http://schemas.microsoft.com/office/drawing/2014/main" val="4194297375"/>
                    </a:ext>
                  </a:extLst>
                </a:gridCol>
                <a:gridCol w="1247604">
                  <a:extLst>
                    <a:ext uri="{9D8B030D-6E8A-4147-A177-3AD203B41FA5}">
                      <a16:colId xmlns:a16="http://schemas.microsoft.com/office/drawing/2014/main" val="19771186"/>
                    </a:ext>
                  </a:extLst>
                </a:gridCol>
                <a:gridCol w="1247604">
                  <a:extLst>
                    <a:ext uri="{9D8B030D-6E8A-4147-A177-3AD203B41FA5}">
                      <a16:colId xmlns:a16="http://schemas.microsoft.com/office/drawing/2014/main" val="1550492505"/>
                    </a:ext>
                  </a:extLst>
                </a:gridCol>
                <a:gridCol w="1247604">
                  <a:extLst>
                    <a:ext uri="{9D8B030D-6E8A-4147-A177-3AD203B41FA5}">
                      <a16:colId xmlns:a16="http://schemas.microsoft.com/office/drawing/2014/main" val="1628017999"/>
                    </a:ext>
                  </a:extLst>
                </a:gridCol>
              </a:tblGrid>
              <a:tr h="894298">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Registration fee</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1455558091"/>
                  </a:ext>
                </a:extLst>
              </a:tr>
              <a:tr h="1283750">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Einstein Olympiad</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2</a:t>
                      </a:r>
                      <a:r>
                        <a:rPr lang="en-IN" sz="1400" baseline="30000" dirty="0">
                          <a:solidFill>
                            <a:schemeClr val="bg1"/>
                          </a:solidFill>
                          <a:effectLst/>
                          <a:latin typeface="Times New Roman" panose="02020603050405020304" pitchFamily="18" charset="0"/>
                          <a:cs typeface="Times New Roman" panose="02020603050405020304" pitchFamily="18" charset="0"/>
                        </a:rPr>
                        <a:t>nd</a:t>
                      </a:r>
                      <a:r>
                        <a:rPr lang="en-IN" sz="1400" dirty="0">
                          <a:solidFill>
                            <a:schemeClr val="bg1"/>
                          </a:solidFill>
                          <a:effectLst/>
                          <a:latin typeface="Times New Roman" panose="02020603050405020304" pitchFamily="18" charset="0"/>
                          <a:cs typeface="Times New Roman" panose="02020603050405020304" pitchFamily="18" charset="0"/>
                        </a:rPr>
                        <a:t> -12</a:t>
                      </a:r>
                      <a:r>
                        <a:rPr lang="en-IN" sz="1400" baseline="30000" dirty="0">
                          <a:solidFill>
                            <a:schemeClr val="bg1"/>
                          </a:solidFill>
                          <a:effectLst/>
                          <a:latin typeface="Times New Roman" panose="02020603050405020304" pitchFamily="18" charset="0"/>
                          <a:cs typeface="Times New Roman" panose="02020603050405020304" pitchFamily="18" charset="0"/>
                        </a:rPr>
                        <a:t>th</a:t>
                      </a:r>
                      <a:r>
                        <a:rPr lang="en-IN" sz="1400" dirty="0">
                          <a:solidFill>
                            <a:schemeClr val="bg1"/>
                          </a:solidFill>
                          <a:effectLst/>
                          <a:latin typeface="Times New Roman" panose="02020603050405020304" pitchFamily="18" charset="0"/>
                          <a:cs typeface="Times New Roman" panose="02020603050405020304" pitchFamily="18" charset="0"/>
                        </a:rPr>
                        <a:t>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25</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9</a:t>
                      </a:r>
                      <a:r>
                        <a:rPr lang="en-IN" sz="1400" dirty="0">
                          <a:solidFill>
                            <a:schemeClr val="bg1"/>
                          </a:solidFill>
                          <a:effectLst/>
                          <a:latin typeface="Times New Roman" panose="02020603050405020304" pitchFamily="18" charset="0"/>
                          <a:cs typeface="Times New Roman" panose="02020603050405020304" pitchFamily="18" charset="0"/>
                        </a:rPr>
                        <a:t>0</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+4 for correct, 0 for wrong, 0 for unanswered question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1</a:t>
                      </a:r>
                      <a:r>
                        <a:rPr lang="en-IN" sz="1400" dirty="0">
                          <a:solidFill>
                            <a:schemeClr val="bg1"/>
                          </a:solidFill>
                          <a:effectLst/>
                          <a:latin typeface="Times New Roman" panose="02020603050405020304" pitchFamily="18" charset="0"/>
                          <a:cs typeface="Times New Roman" panose="02020603050405020304" pitchFamily="18" charset="0"/>
                        </a:rPr>
                        <a:t>00</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a:t>
                      </a:r>
                      <a:r>
                        <a:rPr lang="en-IN" sz="1400" dirty="0">
                          <a:solidFill>
                            <a:schemeClr val="bg1"/>
                          </a:solidFill>
                          <a:effectLst/>
                          <a:latin typeface="Times New Roman" panose="02020603050405020304" pitchFamily="18" charset="0"/>
                          <a:cs typeface="Times New Roman" panose="02020603050405020304" pitchFamily="18" charset="0"/>
                        </a:rPr>
                        <a:t>1</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15</a:t>
                      </a:r>
                      <a:r>
                        <a:rPr lang="en-IN" sz="1400" baseline="30000" dirty="0">
                          <a:solidFill>
                            <a:schemeClr val="bg1"/>
                          </a:solidFill>
                          <a:effectLst/>
                          <a:latin typeface="Times New Roman" panose="02020603050405020304" pitchFamily="18" charset="0"/>
                          <a:cs typeface="Times New Roman" panose="02020603050405020304" pitchFamily="18" charset="0"/>
                        </a:rPr>
                        <a:t>TH</a:t>
                      </a:r>
                      <a:r>
                        <a:rPr lang="en-IN" sz="1400" dirty="0">
                          <a:solidFill>
                            <a:schemeClr val="bg1"/>
                          </a:solidFill>
                          <a:effectLst/>
                          <a:latin typeface="Times New Roman" panose="02020603050405020304" pitchFamily="18" charset="0"/>
                          <a:cs typeface="Times New Roman" panose="02020603050405020304" pitchFamily="18" charset="0"/>
                        </a:rPr>
                        <a:t> April 2026</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650/-INR</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1835153"/>
                  </a:ext>
                </a:extLst>
              </a:tr>
            </a:tbl>
          </a:graphicData>
        </a:graphic>
      </p:graphicFrame>
      <p:sp>
        <p:nvSpPr>
          <p:cNvPr id="9" name="Rectangle 3">
            <a:extLst>
              <a:ext uri="{FF2B5EF4-FFF2-40B4-BE49-F238E27FC236}">
                <a16:creationId xmlns:a16="http://schemas.microsoft.com/office/drawing/2014/main" id="{BAD04925-3DE8-0959-E747-1D0727317852}"/>
              </a:ext>
            </a:extLst>
          </p:cNvPr>
          <p:cNvSpPr>
            <a:spLocks noChangeArrowheads="1"/>
          </p:cNvSpPr>
          <p:nvPr/>
        </p:nvSpPr>
        <p:spPr bwMode="auto">
          <a:xfrm>
            <a:off x="2219325" y="1999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solidFill>
                <a:schemeClr val="bg1"/>
              </a:solidFill>
            </a:endParaRPr>
          </a:p>
        </p:txBody>
      </p:sp>
      <p:sp>
        <p:nvSpPr>
          <p:cNvPr id="4" name="TextBox 3">
            <a:extLst>
              <a:ext uri="{FF2B5EF4-FFF2-40B4-BE49-F238E27FC236}">
                <a16:creationId xmlns:a16="http://schemas.microsoft.com/office/drawing/2014/main" id="{B36ED983-79F9-8961-9125-59AD6519D3BA}"/>
              </a:ext>
            </a:extLst>
          </p:cNvPr>
          <p:cNvSpPr txBox="1"/>
          <p:nvPr/>
        </p:nvSpPr>
        <p:spPr>
          <a:xfrm>
            <a:off x="2480188" y="4751916"/>
            <a:ext cx="6968612" cy="523220"/>
          </a:xfrm>
          <a:prstGeom prst="rect">
            <a:avLst/>
          </a:prstGeom>
          <a:noFill/>
        </p:spPr>
        <p:txBody>
          <a:bodyPr wrap="square">
            <a:spAutoFit/>
          </a:bodyPr>
          <a:lstStyle/>
          <a:p>
            <a:r>
              <a:rPr lang="en-US" sz="2800" b="1" i="0" u="sng" dirty="0">
                <a:effectLst/>
                <a:latin typeface="Arial" panose="020B0604020202020204" pitchFamily="34" charset="0"/>
              </a:rPr>
              <a:t>Qualification thresholds for the Final</a:t>
            </a:r>
            <a:endParaRPr lang="en-IN" sz="2800" b="1" u="sng" dirty="0"/>
          </a:p>
        </p:txBody>
      </p:sp>
      <p:sp>
        <p:nvSpPr>
          <p:cNvPr id="5" name="Rectangle 4">
            <a:extLst>
              <a:ext uri="{FF2B5EF4-FFF2-40B4-BE49-F238E27FC236}">
                <a16:creationId xmlns:a16="http://schemas.microsoft.com/office/drawing/2014/main" id="{71E41D80-8754-6BD0-3A75-97ECEFF2905D}"/>
              </a:ext>
            </a:extLst>
          </p:cNvPr>
          <p:cNvSpPr/>
          <p:nvPr/>
        </p:nvSpPr>
        <p:spPr>
          <a:xfrm>
            <a:off x="1810364" y="5312237"/>
            <a:ext cx="8169377" cy="13793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Gold – 91-100</a:t>
            </a:r>
          </a:p>
          <a:p>
            <a:pPr algn="ctr"/>
            <a:r>
              <a:rPr lang="en-US" dirty="0">
                <a:latin typeface="Times New Roman" panose="02020603050405020304" pitchFamily="18" charset="0"/>
                <a:cs typeface="Times New Roman" panose="02020603050405020304" pitchFamily="18" charset="0"/>
              </a:rPr>
              <a:t>Silver – 75-90</a:t>
            </a:r>
          </a:p>
          <a:p>
            <a:pPr algn="ctr"/>
            <a:r>
              <a:rPr lang="en-US" dirty="0">
                <a:latin typeface="Times New Roman" panose="02020603050405020304" pitchFamily="18" charset="0"/>
                <a:cs typeface="Times New Roman" panose="02020603050405020304" pitchFamily="18" charset="0"/>
              </a:rPr>
              <a:t>Bronze – 50- 74 </a:t>
            </a:r>
          </a:p>
          <a:p>
            <a:pPr algn="ctr"/>
            <a:r>
              <a:rPr lang="en-US" dirty="0">
                <a:latin typeface="Times New Roman" panose="02020603050405020304" pitchFamily="18" charset="0"/>
                <a:cs typeface="Times New Roman" panose="02020603050405020304" pitchFamily="18" charset="0"/>
              </a:rPr>
              <a:t>Honorable Mention- 40-48</a:t>
            </a:r>
          </a:p>
          <a:p>
            <a:pPr algn="ctr"/>
            <a:r>
              <a:rPr lang="en-US" dirty="0">
                <a:latin typeface="Times New Roman" panose="02020603050405020304" pitchFamily="18" charset="0"/>
                <a:cs typeface="Times New Roman" panose="02020603050405020304" pitchFamily="18" charset="0"/>
              </a:rPr>
              <a:t>Participation – 1-39</a:t>
            </a:r>
          </a:p>
        </p:txBody>
      </p:sp>
      <p:pic>
        <p:nvPicPr>
          <p:cNvPr id="11268" name="Picture 4" descr="I Hate Science and Math Class – Youth Are Awesome">
            <a:extLst>
              <a:ext uri="{FF2B5EF4-FFF2-40B4-BE49-F238E27FC236}">
                <a16:creationId xmlns:a16="http://schemas.microsoft.com/office/drawing/2014/main" id="{6EFE725B-9954-A7DF-251B-8CCF8D9B0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1827" y="5721109"/>
            <a:ext cx="1940900" cy="9704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remium Vector | Vector illustration of math and science">
            <a:extLst>
              <a:ext uri="{FF2B5EF4-FFF2-40B4-BE49-F238E27FC236}">
                <a16:creationId xmlns:a16="http://schemas.microsoft.com/office/drawing/2014/main" id="{FD2B60A9-DB82-9F39-29FD-E6FB2DFEC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00" y="5813096"/>
            <a:ext cx="1310198" cy="92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4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23C2-AE70-C953-ADCC-013975FF98A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GLOBAL ROUND - OVERVIEW</a:t>
            </a:r>
            <a:endParaRPr lang="en-IN"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ED5943CA-112D-5B21-535E-1BCA0C2FB80A}"/>
              </a:ext>
            </a:extLst>
          </p:cNvPr>
          <p:cNvGraphicFramePr>
            <a:graphicFrameLocks noGrp="1"/>
          </p:cNvGraphicFramePr>
          <p:nvPr>
            <p:extLst>
              <p:ext uri="{D42A27DB-BD31-4B8C-83A1-F6EECF244321}">
                <p14:modId xmlns:p14="http://schemas.microsoft.com/office/powerpoint/2010/main" val="3305875184"/>
              </p:ext>
            </p:extLst>
          </p:nvPr>
        </p:nvGraphicFramePr>
        <p:xfrm>
          <a:off x="1179869" y="2841014"/>
          <a:ext cx="9980832" cy="2178048"/>
        </p:xfrm>
        <a:graphic>
          <a:graphicData uri="http://schemas.openxmlformats.org/drawingml/2006/table">
            <a:tbl>
              <a:tblPr/>
              <a:tblGrid>
                <a:gridCol w="1247604">
                  <a:extLst>
                    <a:ext uri="{9D8B030D-6E8A-4147-A177-3AD203B41FA5}">
                      <a16:colId xmlns:a16="http://schemas.microsoft.com/office/drawing/2014/main" val="3461992927"/>
                    </a:ext>
                  </a:extLst>
                </a:gridCol>
                <a:gridCol w="1247604">
                  <a:extLst>
                    <a:ext uri="{9D8B030D-6E8A-4147-A177-3AD203B41FA5}">
                      <a16:colId xmlns:a16="http://schemas.microsoft.com/office/drawing/2014/main" val="1104530068"/>
                    </a:ext>
                  </a:extLst>
                </a:gridCol>
                <a:gridCol w="1247604">
                  <a:extLst>
                    <a:ext uri="{9D8B030D-6E8A-4147-A177-3AD203B41FA5}">
                      <a16:colId xmlns:a16="http://schemas.microsoft.com/office/drawing/2014/main" val="2105790201"/>
                    </a:ext>
                  </a:extLst>
                </a:gridCol>
                <a:gridCol w="1247604">
                  <a:extLst>
                    <a:ext uri="{9D8B030D-6E8A-4147-A177-3AD203B41FA5}">
                      <a16:colId xmlns:a16="http://schemas.microsoft.com/office/drawing/2014/main" val="1610570240"/>
                    </a:ext>
                  </a:extLst>
                </a:gridCol>
                <a:gridCol w="1729132">
                  <a:extLst>
                    <a:ext uri="{9D8B030D-6E8A-4147-A177-3AD203B41FA5}">
                      <a16:colId xmlns:a16="http://schemas.microsoft.com/office/drawing/2014/main" val="1895692760"/>
                    </a:ext>
                  </a:extLst>
                </a:gridCol>
                <a:gridCol w="766076">
                  <a:extLst>
                    <a:ext uri="{9D8B030D-6E8A-4147-A177-3AD203B41FA5}">
                      <a16:colId xmlns:a16="http://schemas.microsoft.com/office/drawing/2014/main" val="4194297375"/>
                    </a:ext>
                  </a:extLst>
                </a:gridCol>
                <a:gridCol w="1247604">
                  <a:extLst>
                    <a:ext uri="{9D8B030D-6E8A-4147-A177-3AD203B41FA5}">
                      <a16:colId xmlns:a16="http://schemas.microsoft.com/office/drawing/2014/main" val="19771186"/>
                    </a:ext>
                  </a:extLst>
                </a:gridCol>
                <a:gridCol w="1247604">
                  <a:extLst>
                    <a:ext uri="{9D8B030D-6E8A-4147-A177-3AD203B41FA5}">
                      <a16:colId xmlns:a16="http://schemas.microsoft.com/office/drawing/2014/main" val="1550492505"/>
                    </a:ext>
                  </a:extLst>
                </a:gridCol>
              </a:tblGrid>
              <a:tr h="894298">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No of questions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Duration (Minutes)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Marking Scheme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Total Marks</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Negative Marking</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Competition Date</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BD85FD"/>
                    </a:solidFill>
                  </a:tcPr>
                </a:tc>
                <a:extLst>
                  <a:ext uri="{0D108BD9-81ED-4DB2-BD59-A6C34878D82A}">
                    <a16:rowId xmlns:a16="http://schemas.microsoft.com/office/drawing/2014/main" val="1455558091"/>
                  </a:ext>
                </a:extLst>
              </a:tr>
              <a:tr h="1283750">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Einstein Olympiad- Global round</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2</a:t>
                      </a:r>
                      <a:r>
                        <a:rPr lang="en-IN" sz="1400" baseline="30000" dirty="0">
                          <a:solidFill>
                            <a:schemeClr val="bg1"/>
                          </a:solidFill>
                          <a:effectLst/>
                          <a:latin typeface="Times New Roman" panose="02020603050405020304" pitchFamily="18" charset="0"/>
                          <a:cs typeface="Times New Roman" panose="02020603050405020304" pitchFamily="18" charset="0"/>
                        </a:rPr>
                        <a:t>nd</a:t>
                      </a:r>
                      <a:r>
                        <a:rPr lang="en-IN" sz="1400" dirty="0">
                          <a:solidFill>
                            <a:schemeClr val="bg1"/>
                          </a:solidFill>
                          <a:effectLst/>
                          <a:latin typeface="Times New Roman" panose="02020603050405020304" pitchFamily="18" charset="0"/>
                          <a:cs typeface="Times New Roman" panose="02020603050405020304" pitchFamily="18" charset="0"/>
                        </a:rPr>
                        <a:t> -12</a:t>
                      </a:r>
                      <a:r>
                        <a:rPr lang="en-IN" sz="1400" baseline="30000" dirty="0">
                          <a:solidFill>
                            <a:schemeClr val="bg1"/>
                          </a:solidFill>
                          <a:effectLst/>
                          <a:latin typeface="Times New Roman" panose="02020603050405020304" pitchFamily="18" charset="0"/>
                          <a:cs typeface="Times New Roman" panose="02020603050405020304" pitchFamily="18" charset="0"/>
                        </a:rPr>
                        <a:t>th</a:t>
                      </a:r>
                      <a:r>
                        <a:rPr lang="en-IN" sz="1400" dirty="0">
                          <a:solidFill>
                            <a:schemeClr val="bg1"/>
                          </a:solidFill>
                          <a:effectLst/>
                          <a:latin typeface="Times New Roman" panose="02020603050405020304" pitchFamily="18" charset="0"/>
                          <a:cs typeface="Times New Roman" panose="02020603050405020304" pitchFamily="18" charset="0"/>
                        </a:rPr>
                        <a:t> grade </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400" dirty="0">
                          <a:solidFill>
                            <a:schemeClr val="bg1"/>
                          </a:solidFill>
                          <a:effectLst/>
                          <a:latin typeface="Times New Roman" panose="02020603050405020304" pitchFamily="18" charset="0"/>
                          <a:cs typeface="Times New Roman" panose="02020603050405020304" pitchFamily="18" charset="0"/>
                        </a:rPr>
                        <a:t>25</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120</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+4 for correct, 0 for wrong, 0 for unanswered question</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1</a:t>
                      </a:r>
                      <a:r>
                        <a:rPr lang="en-IN" sz="1400" dirty="0">
                          <a:solidFill>
                            <a:schemeClr val="bg1"/>
                          </a:solidFill>
                          <a:effectLst/>
                          <a:latin typeface="Times New Roman" panose="02020603050405020304" pitchFamily="18" charset="0"/>
                          <a:cs typeface="Times New Roman" panose="02020603050405020304" pitchFamily="18" charset="0"/>
                        </a:rPr>
                        <a:t>00</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a:t>
                      </a:r>
                      <a:r>
                        <a:rPr lang="en-IN" sz="1400" dirty="0">
                          <a:solidFill>
                            <a:schemeClr val="bg1"/>
                          </a:solidFill>
                          <a:effectLst/>
                          <a:latin typeface="Times New Roman" panose="02020603050405020304" pitchFamily="18" charset="0"/>
                          <a:cs typeface="Times New Roman" panose="02020603050405020304" pitchFamily="18" charset="0"/>
                        </a:rPr>
                        <a:t>1</a:t>
                      </a: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400" dirty="0">
                          <a:solidFill>
                            <a:schemeClr val="bg1"/>
                          </a:solidFill>
                          <a:effectLst/>
                          <a:latin typeface="Times New Roman" panose="02020603050405020304" pitchFamily="18" charset="0"/>
                          <a:cs typeface="Times New Roman" panose="02020603050405020304" pitchFamily="18" charset="0"/>
                        </a:rPr>
                        <a:t>5-8</a:t>
                      </a:r>
                      <a:r>
                        <a:rPr lang="en-US" sz="1400" baseline="30000" dirty="0">
                          <a:solidFill>
                            <a:schemeClr val="bg1"/>
                          </a:solidFill>
                          <a:effectLst/>
                          <a:latin typeface="Times New Roman" panose="02020603050405020304" pitchFamily="18" charset="0"/>
                          <a:cs typeface="Times New Roman" panose="02020603050405020304" pitchFamily="18" charset="0"/>
                        </a:rPr>
                        <a:t>th</a:t>
                      </a:r>
                      <a:r>
                        <a:rPr lang="en-US" sz="1400" dirty="0">
                          <a:solidFill>
                            <a:schemeClr val="bg1"/>
                          </a:solidFill>
                          <a:effectLst/>
                          <a:latin typeface="Times New Roman" panose="02020603050405020304" pitchFamily="18" charset="0"/>
                          <a:cs typeface="Times New Roman" panose="02020603050405020304" pitchFamily="18" charset="0"/>
                        </a:rPr>
                        <a:t> of October 2026</a:t>
                      </a:r>
                      <a:endParaRPr lang="en-IN" sz="1400" dirty="0">
                        <a:solidFill>
                          <a:schemeClr val="bg1"/>
                        </a:solidFill>
                        <a:effectLst/>
                        <a:latin typeface="Times New Roman" panose="02020603050405020304" pitchFamily="18" charset="0"/>
                        <a:cs typeface="Times New Roman" panose="02020603050405020304" pitchFamily="18" charset="0"/>
                      </a:endParaRPr>
                    </a:p>
                  </a:txBody>
                  <a:tcPr marL="67022" marR="67022" marT="33511" marB="33511"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1835153"/>
                  </a:ext>
                </a:extLst>
              </a:tr>
            </a:tbl>
          </a:graphicData>
        </a:graphic>
      </p:graphicFrame>
      <p:sp>
        <p:nvSpPr>
          <p:cNvPr id="8" name="TextBox 7">
            <a:extLst>
              <a:ext uri="{FF2B5EF4-FFF2-40B4-BE49-F238E27FC236}">
                <a16:creationId xmlns:a16="http://schemas.microsoft.com/office/drawing/2014/main" id="{BA8B5281-242C-41F4-143C-6C801CD546E1}"/>
              </a:ext>
            </a:extLst>
          </p:cNvPr>
          <p:cNvSpPr txBox="1"/>
          <p:nvPr/>
        </p:nvSpPr>
        <p:spPr>
          <a:xfrm>
            <a:off x="501445" y="5173067"/>
            <a:ext cx="11444749" cy="369332"/>
          </a:xfrm>
          <a:prstGeom prst="rect">
            <a:avLst/>
          </a:prstGeom>
          <a:noFill/>
        </p:spPr>
        <p:txBody>
          <a:bodyPr wrap="square">
            <a:spAutoFit/>
          </a:bodyPr>
          <a:lstStyle/>
          <a:p>
            <a:r>
              <a:rPr lang="en-US" b="0" i="0" dirty="0">
                <a:effectLst/>
                <a:latin typeface="Times New Roman" panose="02020603050405020304" pitchFamily="18" charset="0"/>
                <a:cs typeface="Times New Roman" panose="02020603050405020304" pitchFamily="18" charset="0"/>
              </a:rPr>
              <a:t>More advanced and creative problem-solving questions; may include additional challenge rounds</a:t>
            </a:r>
            <a:endParaRPr lang="en-IN"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0CCC4F1-76D4-58C2-D5D3-ABA68454406A}"/>
              </a:ext>
            </a:extLst>
          </p:cNvPr>
          <p:cNvSpPr txBox="1"/>
          <p:nvPr/>
        </p:nvSpPr>
        <p:spPr>
          <a:xfrm>
            <a:off x="501444" y="5696404"/>
            <a:ext cx="10880553" cy="369332"/>
          </a:xfrm>
          <a:prstGeom prst="rect">
            <a:avLst/>
          </a:prstGeom>
          <a:noFill/>
        </p:spPr>
        <p:txBody>
          <a:bodyPr wrap="square">
            <a:spAutoFit/>
          </a:bodyPr>
          <a:lstStyle/>
          <a:p>
            <a:r>
              <a:rPr lang="en-US" b="0" i="0" dirty="0">
                <a:effectLst/>
                <a:latin typeface="Times New Roman" panose="02020603050405020304" pitchFamily="18" charset="0"/>
                <a:cs typeface="Times New Roman" panose="02020603050405020304" pitchFamily="18" charset="0"/>
              </a:rPr>
              <a:t>Students receive world ranking based on final round performance</a:t>
            </a:r>
            <a:endParaRPr lang="en-IN"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DC27F7E-45F9-92C8-AA32-DBCF55081655}"/>
              </a:ext>
            </a:extLst>
          </p:cNvPr>
          <p:cNvSpPr txBox="1"/>
          <p:nvPr/>
        </p:nvSpPr>
        <p:spPr>
          <a:xfrm>
            <a:off x="501443" y="6219741"/>
            <a:ext cx="9665111" cy="369332"/>
          </a:xfrm>
          <a:prstGeom prst="rect">
            <a:avLst/>
          </a:prstGeom>
          <a:noFill/>
        </p:spPr>
        <p:txBody>
          <a:bodyPr wrap="square">
            <a:spAutoFit/>
          </a:bodyPr>
          <a:lstStyle/>
          <a:p>
            <a:r>
              <a:rPr lang="en-US" b="0" i="0" dirty="0">
                <a:effectLst/>
                <a:latin typeface="Times New Roman" panose="02020603050405020304" pitchFamily="18" charset="0"/>
                <a:cs typeface="Times New Roman" panose="02020603050405020304" pitchFamily="18" charset="0"/>
              </a:rPr>
              <a:t>If students score the same, a tiebreaker system is applied</a:t>
            </a:r>
            <a:endParaRPr lang="en-IN" dirty="0">
              <a:latin typeface="Times New Roman" panose="02020603050405020304" pitchFamily="18" charset="0"/>
              <a:cs typeface="Times New Roman" panose="02020603050405020304" pitchFamily="18" charset="0"/>
            </a:endParaRPr>
          </a:p>
        </p:txBody>
      </p:sp>
      <p:pic>
        <p:nvPicPr>
          <p:cNvPr id="10242" name="Picture 2" descr="GLOBAL ROUNDについて – GLOBAL ROUND">
            <a:extLst>
              <a:ext uri="{FF2B5EF4-FFF2-40B4-BE49-F238E27FC236}">
                <a16:creationId xmlns:a16="http://schemas.microsoft.com/office/drawing/2014/main" id="{607EECDC-1B7C-6A06-85FE-CCA6381E2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8232" y="349812"/>
            <a:ext cx="1769808" cy="88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3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C986-4766-8321-F293-0B4A0A70898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Berlin City Tour – Global Round Itinerary</a:t>
            </a:r>
            <a:endParaRPr lang="en-IN"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43AE3E4-D5D1-BFF3-544C-1A53817A08F4}"/>
              </a:ext>
            </a:extLst>
          </p:cNvPr>
          <p:cNvSpPr/>
          <p:nvPr/>
        </p:nvSpPr>
        <p:spPr>
          <a:xfrm>
            <a:off x="1922206" y="2497394"/>
            <a:ext cx="8347588" cy="3559457"/>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u="sng" dirty="0">
                <a:solidFill>
                  <a:schemeClr val="bg1"/>
                </a:solidFill>
                <a:latin typeface="Times New Roman" panose="02020603050405020304" pitchFamily="18" charset="0"/>
                <a:cs typeface="Times New Roman" panose="02020603050405020304" pitchFamily="18" charset="0"/>
              </a:rPr>
              <a:t>Day 1 – Monday, October 5, 2026 📌 Welcome 🏨 Hotel Check-in</a:t>
            </a:r>
          </a:p>
          <a:p>
            <a:pPr algn="ctr"/>
            <a:r>
              <a:rPr lang="en-US" b="1" dirty="0">
                <a:latin typeface="Times New Roman" panose="02020603050405020304" pitchFamily="18" charset="0"/>
                <a:cs typeface="Times New Roman" panose="02020603050405020304" pitchFamily="18" charset="0"/>
              </a:rPr>
              <a:t>On the first day, delegations from all participating countries will arrive in Berlin. Students and team leaders will be transferred to the official ESO hotels and complete their registration process. The day will conclude with rest and preparation for the Opening Ceremony scheduled for the following day.</a:t>
            </a:r>
            <a:endParaRPr lang="en-IN"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B027410-F00E-01EF-2E46-A11743AA82D8}"/>
              </a:ext>
            </a:extLst>
          </p:cNvPr>
          <p:cNvSpPr txBox="1"/>
          <p:nvPr/>
        </p:nvSpPr>
        <p:spPr>
          <a:xfrm>
            <a:off x="3050458" y="3246792"/>
            <a:ext cx="6100916" cy="369332"/>
          </a:xfrm>
          <a:prstGeom prst="rect">
            <a:avLst/>
          </a:prstGeom>
          <a:noFill/>
        </p:spPr>
        <p:txBody>
          <a:bodyPr wrap="square">
            <a:spAutoFit/>
          </a:bodyPr>
          <a:lstStyle/>
          <a:p>
            <a:endParaRPr lang="en-IN" dirty="0"/>
          </a:p>
        </p:txBody>
      </p:sp>
      <p:sp>
        <p:nvSpPr>
          <p:cNvPr id="7" name="Rectangle 1">
            <a:extLst>
              <a:ext uri="{FF2B5EF4-FFF2-40B4-BE49-F238E27FC236}">
                <a16:creationId xmlns:a16="http://schemas.microsoft.com/office/drawing/2014/main" id="{91E538FD-43A2-ED53-EF1B-DEB1CCC3351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2">
            <a:extLst>
              <a:ext uri="{FF2B5EF4-FFF2-40B4-BE49-F238E27FC236}">
                <a16:creationId xmlns:a16="http://schemas.microsoft.com/office/drawing/2014/main" id="{95F0B318-E8D1-5DBE-42DA-3FCCB45758F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3556" name="Picture 4" descr="The 15 Best Things to do in Berlin – Wandering Wheatleys">
            <a:extLst>
              <a:ext uri="{FF2B5EF4-FFF2-40B4-BE49-F238E27FC236}">
                <a16:creationId xmlns:a16="http://schemas.microsoft.com/office/drawing/2014/main" id="{69258C57-4BC8-F9C6-7B07-7605E3EFA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46984"/>
            <a:ext cx="2431026" cy="1458616"/>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berlin - Nightjet">
            <a:extLst>
              <a:ext uri="{FF2B5EF4-FFF2-40B4-BE49-F238E27FC236}">
                <a16:creationId xmlns:a16="http://schemas.microsoft.com/office/drawing/2014/main" id="{EC255165-6AE8-B7C7-0AA7-488BD0EC4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163" y="2048306"/>
            <a:ext cx="2084437" cy="130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3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8C3254-CE5E-F121-79AD-6DDB2EF4BD06}"/>
              </a:ext>
            </a:extLst>
          </p:cNvPr>
          <p:cNvSpPr/>
          <p:nvPr/>
        </p:nvSpPr>
        <p:spPr>
          <a:xfrm>
            <a:off x="609601" y="1140542"/>
            <a:ext cx="5329084" cy="467032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u="sng" dirty="0">
                <a:solidFill>
                  <a:schemeClr val="bg1"/>
                </a:solidFill>
                <a:latin typeface="Times New Roman" panose="02020603050405020304" pitchFamily="18" charset="0"/>
                <a:cs typeface="Times New Roman" panose="02020603050405020304" pitchFamily="18" charset="0"/>
              </a:rPr>
              <a:t>Day 2 – Monday, October 6, 2026 📌 Competition day</a:t>
            </a:r>
          </a:p>
          <a:p>
            <a:pPr algn="ctr"/>
            <a:r>
              <a:rPr lang="en-US" dirty="0">
                <a:latin typeface="Times New Roman" panose="02020603050405020304" pitchFamily="18" charset="0"/>
                <a:cs typeface="Times New Roman" panose="02020603050405020304" pitchFamily="18" charset="0"/>
              </a:rPr>
              <a:t>On the second day of the city tour, after breakfast, participants will explore one of Berlin’s most renowned cultural areas – the Museum Island, home to world-famous sites such as the Pergamon Museum, Neues Museum, and the Berliner Dom. Afterwards, the group will enjoy lunch by the Spree River. The afternoon continues with a visit to the Holocaust Memorial, followed by breathtaking views of the city from the dome of the Berlin Cathedral. The day concludes with a scenic boat tour along the Spree River, offering a unique perspective of Berlin’s landmarks.</a:t>
            </a:r>
          </a:p>
          <a:p>
            <a:r>
              <a:rPr lang="en-US" dirty="0"/>
              <a:t>   </a:t>
            </a:r>
          </a:p>
        </p:txBody>
      </p:sp>
      <p:sp>
        <p:nvSpPr>
          <p:cNvPr id="7" name="Rectangle 6">
            <a:extLst>
              <a:ext uri="{FF2B5EF4-FFF2-40B4-BE49-F238E27FC236}">
                <a16:creationId xmlns:a16="http://schemas.microsoft.com/office/drawing/2014/main" id="{009ED8B9-790E-FC38-A1AA-6812D016BC03}"/>
              </a:ext>
            </a:extLst>
          </p:cNvPr>
          <p:cNvSpPr/>
          <p:nvPr/>
        </p:nvSpPr>
        <p:spPr>
          <a:xfrm>
            <a:off x="6504040" y="1140542"/>
            <a:ext cx="5329083" cy="467032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u="sng" dirty="0">
                <a:solidFill>
                  <a:schemeClr val="bg1"/>
                </a:solidFill>
                <a:latin typeface="Times New Roman" panose="02020603050405020304" pitchFamily="18" charset="0"/>
                <a:cs typeface="Times New Roman" panose="02020603050405020304" pitchFamily="18" charset="0"/>
              </a:rPr>
              <a:t>Day 1 – Monday, October 7, 2026 📌 Prize distribution Day</a:t>
            </a:r>
          </a:p>
          <a:p>
            <a:pPr algn="ctr"/>
            <a:r>
              <a:rPr lang="en-US" dirty="0">
                <a:latin typeface="Times New Roman" panose="02020603050405020304" pitchFamily="18" charset="0"/>
                <a:cs typeface="Times New Roman" panose="02020603050405020304" pitchFamily="18" charset="0"/>
              </a:rPr>
              <a:t>The third day of the city tour begins with breakfast, followed by a visit to the world-famous East Side Gallery, where participants will see the iconic graffiti on the Berlin Wall. The tour then continues at Checkpoint Charlie, the symbolic border crossing point of the Cold War era. In the afternoon, students will explore the magnificent Charlottenburg Palace and its gardens, one of Berlin’s most beautiful historical sites. The day concludes with shopping and souvenir time along Kurfürstendamm, Berlin’s most vibrant shopping boulevard.</a:t>
            </a:r>
          </a:p>
          <a:p>
            <a:pPr algn="ctr"/>
            <a:r>
              <a:rPr lang="en-US" dirty="0">
                <a:latin typeface="Times New Roman" panose="02020603050405020304" pitchFamily="18" charset="0"/>
                <a:cs typeface="Times New Roman" panose="02020603050405020304" pitchFamily="18" charset="0"/>
              </a:rPr>
              <a:t>   </a:t>
            </a:r>
          </a:p>
          <a:p>
            <a:r>
              <a:rPr lang="en-US" dirty="0"/>
              <a:t>   </a:t>
            </a:r>
          </a:p>
        </p:txBody>
      </p:sp>
      <p:pic>
        <p:nvPicPr>
          <p:cNvPr id="24578" name="Picture 2" descr="Ciudad De Berlin">
            <a:extLst>
              <a:ext uri="{FF2B5EF4-FFF2-40B4-BE49-F238E27FC236}">
                <a16:creationId xmlns:a16="http://schemas.microsoft.com/office/drawing/2014/main" id="{BCA13755-9867-9DE1-1650-163AB3E3C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013" y="5958348"/>
            <a:ext cx="1720910" cy="786272"/>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Premium Vector | A cartoon illustration of people holding a trophy and ...">
            <a:extLst>
              <a:ext uri="{FF2B5EF4-FFF2-40B4-BE49-F238E27FC236}">
                <a16:creationId xmlns:a16="http://schemas.microsoft.com/office/drawing/2014/main" id="{A7AA31E9-B385-9361-C8EE-767DCE350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640" y="211395"/>
            <a:ext cx="1388720" cy="78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0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1F8E-C39E-6C62-9C04-247C156AE7B5}"/>
              </a:ext>
            </a:extLst>
          </p:cNvPr>
          <p:cNvSpPr>
            <a:spLocks noGrp="1"/>
          </p:cNvSpPr>
          <p:nvPr>
            <p:ph type="title"/>
          </p:nvPr>
        </p:nvSpPr>
        <p:spPr>
          <a:xfrm>
            <a:off x="810000" y="761820"/>
            <a:ext cx="10693741" cy="970450"/>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III. ADEPT (ACHIEVEMENT IN DIVERSE EDUCATIONAL PROGRESS AND TAELNT COMPETIONS OLYMPIADS)</a:t>
            </a:r>
            <a:endParaRPr lang="en-IN"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CD5F91-F2C3-86DD-36A3-6B37C81EB7D0}"/>
              </a:ext>
            </a:extLst>
          </p:cNvPr>
          <p:cNvSpPr txBox="1"/>
          <p:nvPr/>
        </p:nvSpPr>
        <p:spPr>
          <a:xfrm>
            <a:off x="810000" y="2344963"/>
            <a:ext cx="10546258" cy="3015377"/>
          </a:xfrm>
          <a:prstGeom prst="rect">
            <a:avLst/>
          </a:prstGeom>
          <a:noFill/>
        </p:spPr>
        <p:txBody>
          <a:bodyPr wrap="square">
            <a:spAutoFit/>
          </a:bodyPr>
          <a:lstStyle/>
          <a:p>
            <a:pPr lvl="2">
              <a:lnSpc>
                <a:spcPts val="4745"/>
              </a:lnSpc>
              <a:spcBef>
                <a:spcPct val="0"/>
              </a:spcBef>
            </a:pPr>
            <a:r>
              <a:rPr lang="en-US" sz="2000" dirty="0">
                <a:solidFill>
                  <a:srgbClr val="FFFFFF"/>
                </a:solidFill>
                <a:latin typeface="Times New Roman" panose="02020603050405020304" pitchFamily="18" charset="0"/>
                <a:ea typeface="Times New Roman MT"/>
                <a:cs typeface="Times New Roman" panose="02020603050405020304" pitchFamily="18" charset="0"/>
                <a:sym typeface="Times New Roman MT"/>
              </a:rPr>
              <a:t>Adept Olympiad Is An International Competition Designed To Recognize And Encourage Diverse Student Talents. It Offers Subjects Such As Mathematics, Science, English, Digital Technology, And Creative Thinking. Open To Students From Kindergarten To Secondary Levels, The Olympiad Aims To Promote Global-standard Learning, Problem-solving Skills, And Confidence Through Competitive Assessment And Recognition.</a:t>
            </a:r>
          </a:p>
        </p:txBody>
      </p:sp>
      <p:sp>
        <p:nvSpPr>
          <p:cNvPr id="7" name="AutoShape 4" descr="ADEPT-Philippines">
            <a:extLst>
              <a:ext uri="{FF2B5EF4-FFF2-40B4-BE49-F238E27FC236}">
                <a16:creationId xmlns:a16="http://schemas.microsoft.com/office/drawing/2014/main" id="{6DB87008-DC2F-5BF3-C39C-390F20AE1D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25608" name="Picture 8" descr="ADEPT Competition – Achievement in Diverse Educational Progress and ...">
            <a:extLst>
              <a:ext uri="{FF2B5EF4-FFF2-40B4-BE49-F238E27FC236}">
                <a16:creationId xmlns:a16="http://schemas.microsoft.com/office/drawing/2014/main" id="{66AD4C51-31FB-7407-6AB7-13F9CEB7F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522" y="5124122"/>
            <a:ext cx="3103921" cy="169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72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11626</TotalTime>
  <Words>2523</Words>
  <Application>Microsoft Office PowerPoint</Application>
  <PresentationFormat>Widescreen</PresentationFormat>
  <Paragraphs>342</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Times New Roman</vt:lpstr>
      <vt:lpstr>Wingdings 2</vt:lpstr>
      <vt:lpstr>Quotable</vt:lpstr>
      <vt:lpstr>UPCOMING INTERNATIONAL COMPETITIONS AND OLYMPIADS  OFFERED BY TLUPS INDIA</vt:lpstr>
      <vt:lpstr>INDEX</vt:lpstr>
      <vt:lpstr>COMPETITIONS</vt:lpstr>
      <vt:lpstr>I. EINSTEIN OLYMPIAD</vt:lpstr>
      <vt:lpstr>EINSTEIN OLYMPIAD - OVERVIEW</vt:lpstr>
      <vt:lpstr>GLOBAL ROUND - OVERVIEW</vt:lpstr>
      <vt:lpstr>Berlin City Tour – Global Round Itinerary</vt:lpstr>
      <vt:lpstr>PowerPoint Presentation</vt:lpstr>
      <vt:lpstr>III. ADEPT (ACHIEVEMENT IN DIVERSE EDUCATIONAL PROGRESS AND TAELNT COMPETIONS OLYMPIADS)</vt:lpstr>
      <vt:lpstr>ADEPT  - OVERVIEW</vt:lpstr>
      <vt:lpstr>GLOBAL ROUND - OVERVIEW</vt:lpstr>
      <vt:lpstr>Fukuoka City Tour – Global Round Itinerary</vt:lpstr>
      <vt:lpstr>PowerPoint Presentation</vt:lpstr>
      <vt:lpstr>IV. TIMO(Turkic International Math Olympiad)</vt:lpstr>
      <vt:lpstr>TIMO - OVERVIEW</vt:lpstr>
      <vt:lpstr>TIMO – GLOBAL ROUND OVERVIEW</vt:lpstr>
      <vt:lpstr>BAKU CITY TOUR - Global Round Itinerary</vt:lpstr>
      <vt:lpstr>PowerPoint Presentation</vt:lpstr>
      <vt:lpstr>V. SIN PHYSICS</vt:lpstr>
      <vt:lpstr>SIN PHYSICS- COMPETITION OVERVIEW</vt:lpstr>
      <vt:lpstr>VI. AVOGADRO CHEMISTRY</vt:lpstr>
      <vt:lpstr> AVOGADRO CHEMISTRY- EXAM OVERVIEW</vt:lpstr>
      <vt:lpstr>VII. NATIONAL BIOLOGY COMPETITION</vt:lpstr>
      <vt:lpstr>NBC- EXAM OVERVIEW</vt:lpstr>
      <vt:lpstr>VIII. FIRST AID AND CPR TRAINING SESSIONS</vt:lpstr>
      <vt:lpstr>How TLUPS India Supports Students in Preparation &amp; Training </vt:lpstr>
      <vt:lpstr>Student Benefits of Participating in International Competitions &amp; Global Rounds</vt:lpstr>
      <vt:lpstr>ARE YOU AIMING FOR THE GLOBAL ROUND?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RESHMA prasad</cp:lastModifiedBy>
  <cp:revision>2</cp:revision>
  <dcterms:modified xsi:type="dcterms:W3CDTF">2025-12-30T06:25:31Z</dcterms:modified>
</cp:coreProperties>
</file>